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Lst>
  <p:notesMasterIdLst>
    <p:notesMasterId r:id="rId4"/>
  </p:notesMasterIdLst>
  <p:handoutMasterIdLst>
    <p:handoutMasterId r:id="rId108"/>
  </p:handoutMasterIdLst>
  <p:sldIdLst>
    <p:sldId id="370" r:id="rId3"/>
    <p:sldId id="411" r:id="rId5"/>
    <p:sldId id="624" r:id="rId6"/>
    <p:sldId id="543" r:id="rId7"/>
    <p:sldId id="544" r:id="rId8"/>
    <p:sldId id="620" r:id="rId9"/>
    <p:sldId id="621" r:id="rId10"/>
    <p:sldId id="635" r:id="rId11"/>
    <p:sldId id="545" r:id="rId12"/>
    <p:sldId id="625" r:id="rId13"/>
    <p:sldId id="563" r:id="rId14"/>
    <p:sldId id="476" r:id="rId15"/>
    <p:sldId id="537" r:id="rId16"/>
    <p:sldId id="538" r:id="rId17"/>
    <p:sldId id="548" r:id="rId18"/>
    <p:sldId id="536" r:id="rId19"/>
    <p:sldId id="540" r:id="rId20"/>
    <p:sldId id="546" r:id="rId21"/>
    <p:sldId id="547" r:id="rId22"/>
    <p:sldId id="549" r:id="rId23"/>
    <p:sldId id="550" r:id="rId24"/>
    <p:sldId id="551" r:id="rId25"/>
    <p:sldId id="552" r:id="rId26"/>
    <p:sldId id="553" r:id="rId27"/>
    <p:sldId id="555" r:id="rId28"/>
    <p:sldId id="556" r:id="rId29"/>
    <p:sldId id="557" r:id="rId30"/>
    <p:sldId id="558" r:id="rId31"/>
    <p:sldId id="559" r:id="rId32"/>
    <p:sldId id="560" r:id="rId33"/>
    <p:sldId id="561" r:id="rId34"/>
    <p:sldId id="562" r:id="rId35"/>
    <p:sldId id="565" r:id="rId36"/>
    <p:sldId id="566" r:id="rId37"/>
    <p:sldId id="567" r:id="rId38"/>
    <p:sldId id="568" r:id="rId39"/>
    <p:sldId id="569" r:id="rId40"/>
    <p:sldId id="578" r:id="rId41"/>
    <p:sldId id="579" r:id="rId42"/>
    <p:sldId id="580" r:id="rId43"/>
    <p:sldId id="581" r:id="rId44"/>
    <p:sldId id="610" r:id="rId45"/>
    <p:sldId id="622" r:id="rId46"/>
    <p:sldId id="634" r:id="rId47"/>
    <p:sldId id="623" r:id="rId48"/>
    <p:sldId id="570" r:id="rId49"/>
    <p:sldId id="571" r:id="rId50"/>
    <p:sldId id="626" r:id="rId51"/>
    <p:sldId id="633" r:id="rId52"/>
    <p:sldId id="611" r:id="rId53"/>
    <p:sldId id="572" r:id="rId54"/>
    <p:sldId id="593" r:id="rId55"/>
    <p:sldId id="594" r:id="rId56"/>
    <p:sldId id="615" r:id="rId57"/>
    <p:sldId id="595" r:id="rId58"/>
    <p:sldId id="612" r:id="rId59"/>
    <p:sldId id="613" r:id="rId60"/>
    <p:sldId id="577" r:id="rId61"/>
    <p:sldId id="575" r:id="rId62"/>
    <p:sldId id="582" r:id="rId63"/>
    <p:sldId id="583" r:id="rId64"/>
    <p:sldId id="576" r:id="rId65"/>
    <p:sldId id="573" r:id="rId66"/>
    <p:sldId id="574" r:id="rId67"/>
    <p:sldId id="584" r:id="rId68"/>
    <p:sldId id="585" r:id="rId69"/>
    <p:sldId id="587" r:id="rId70"/>
    <p:sldId id="588" r:id="rId71"/>
    <p:sldId id="589" r:id="rId72"/>
    <p:sldId id="590" r:id="rId73"/>
    <p:sldId id="592" r:id="rId74"/>
    <p:sldId id="591" r:id="rId75"/>
    <p:sldId id="596" r:id="rId76"/>
    <p:sldId id="616" r:id="rId77"/>
    <p:sldId id="617" r:id="rId78"/>
    <p:sldId id="618" r:id="rId79"/>
    <p:sldId id="619" r:id="rId80"/>
    <p:sldId id="597" r:id="rId81"/>
    <p:sldId id="599" r:id="rId82"/>
    <p:sldId id="598" r:id="rId83"/>
    <p:sldId id="600" r:id="rId84"/>
    <p:sldId id="601" r:id="rId85"/>
    <p:sldId id="637" r:id="rId86"/>
    <p:sldId id="602" r:id="rId87"/>
    <p:sldId id="603" r:id="rId88"/>
    <p:sldId id="627" r:id="rId89"/>
    <p:sldId id="628" r:id="rId90"/>
    <p:sldId id="629" r:id="rId91"/>
    <p:sldId id="630" r:id="rId92"/>
    <p:sldId id="631" r:id="rId93"/>
    <p:sldId id="632" r:id="rId94"/>
    <p:sldId id="729" r:id="rId95"/>
    <p:sldId id="730" r:id="rId96"/>
    <p:sldId id="731" r:id="rId97"/>
    <p:sldId id="604" r:id="rId98"/>
    <p:sldId id="605" r:id="rId99"/>
    <p:sldId id="606" r:id="rId100"/>
    <p:sldId id="607" r:id="rId101"/>
    <p:sldId id="608" r:id="rId102"/>
    <p:sldId id="609" r:id="rId103"/>
    <p:sldId id="638" r:id="rId104"/>
    <p:sldId id="636" r:id="rId105"/>
    <p:sldId id="639" r:id="rId106"/>
    <p:sldId id="436" r:id="rId107"/>
  </p:sldIdLst>
  <p:sldSz cx="12190095" cy="6859270"/>
  <p:notesSz cx="6858000" cy="9144000"/>
  <p:defaultTex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85DA"/>
    <a:srgbClr val="38B1BF"/>
    <a:srgbClr val="00458E"/>
    <a:srgbClr val="8B8B8B"/>
    <a:srgbClr val="B11212"/>
    <a:srgbClr val="F5F5F5"/>
    <a:srgbClr val="022A4F"/>
    <a:srgbClr val="007ADE"/>
    <a:srgbClr val="297FD5"/>
    <a:srgbClr val="629D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90187" autoAdjust="0"/>
  </p:normalViewPr>
  <p:slideViewPr>
    <p:cSldViewPr>
      <p:cViewPr varScale="1">
        <p:scale>
          <a:sx n="79" d="100"/>
          <a:sy n="79" d="100"/>
        </p:scale>
        <p:origin x="830" y="67"/>
      </p:cViewPr>
      <p:guideLst>
        <p:guide orient="horz" pos="2160"/>
        <p:guide orient="horz" pos="3859"/>
        <p:guide pos="3839"/>
        <p:guide pos="7196"/>
        <p:guide pos="573"/>
      </p:guideLst>
    </p:cSldViewPr>
  </p:slid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83" d="100"/>
          <a:sy n="83" d="100"/>
        </p:scale>
        <p:origin x="-384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1" Type="http://schemas.openxmlformats.org/officeDocument/2006/relationships/tableStyles" Target="tableStyles.xml"/><Relationship Id="rId110" Type="http://schemas.openxmlformats.org/officeDocument/2006/relationships/viewProps" Target="viewProps.xml"/><Relationship Id="rId11" Type="http://schemas.openxmlformats.org/officeDocument/2006/relationships/slide" Target="slides/slide8.xml"/><Relationship Id="rId109" Type="http://schemas.openxmlformats.org/officeDocument/2006/relationships/presProps" Target="presProps.xml"/><Relationship Id="rId108" Type="http://schemas.openxmlformats.org/officeDocument/2006/relationships/handoutMaster" Target="handoutMasters/handoutMaster1.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D1C15E6-6BD2-4E4B-B1D4-218C26E1B228}"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655EDCA-2189-4435-B38B-6F3C2C044356}"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B17430C-5A66-4BD0-A971-34190B6C601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AC173A-3DA8-4893-B28A-1E15F55C330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ransition spd="slow" advClick="0" advTm="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1_标题幻灯片">
    <p:spTree>
      <p:nvGrpSpPr>
        <p:cNvPr id="1" name=""/>
        <p:cNvGrpSpPr/>
        <p:nvPr/>
      </p:nvGrpSpPr>
      <p:grpSpPr>
        <a:xfrm>
          <a:off x="0" y="0"/>
          <a:ext cx="0" cy="0"/>
          <a:chOff x="0" y="0"/>
          <a:chExt cx="0" cy="0"/>
        </a:xfrm>
      </p:grpSpPr>
    </p:spTree>
  </p:cSld>
  <p:clrMapOvr>
    <a:masterClrMapping/>
  </p:clrMapOvr>
  <p:transition spd="slow" advClick="0" advTm="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2_两栏内容">
    <p:bg>
      <p:bgPr>
        <a:solidFill>
          <a:srgbClr val="F5F5F5"/>
        </a:solidFill>
        <a:effectLst/>
      </p:bgPr>
    </p:bg>
    <p:spTree>
      <p:nvGrpSpPr>
        <p:cNvPr id="1" name=""/>
        <p:cNvGrpSpPr/>
        <p:nvPr/>
      </p:nvGrpSpPr>
      <p:grpSpPr>
        <a:xfrm>
          <a:off x="0" y="0"/>
          <a:ext cx="0" cy="0"/>
          <a:chOff x="0" y="0"/>
          <a:chExt cx="0" cy="0"/>
        </a:xfrm>
      </p:grpSpPr>
    </p:spTree>
  </p:cSld>
  <p:clrMapOvr>
    <a:masterClrMapping/>
  </p:clrMapOvr>
  <p:transition spd="slow" advClick="0" advTm="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3_两栏内容">
    <p:bg>
      <p:bgPr>
        <a:solidFill>
          <a:srgbClr val="F5F5F5"/>
        </a:solidFill>
        <a:effectLst/>
      </p:bgPr>
    </p:bg>
    <p:spTree>
      <p:nvGrpSpPr>
        <p:cNvPr id="1" name=""/>
        <p:cNvGrpSpPr/>
        <p:nvPr/>
      </p:nvGrpSpPr>
      <p:grpSpPr>
        <a:xfrm>
          <a:off x="0" y="0"/>
          <a:ext cx="0" cy="0"/>
          <a:chOff x="0" y="0"/>
          <a:chExt cx="0" cy="0"/>
        </a:xfrm>
      </p:grpSpPr>
      <p:sp>
        <p:nvSpPr>
          <p:cNvPr id="11" name="TextBox 15"/>
          <p:cNvSpPr txBox="1"/>
          <p:nvPr userDrawn="1"/>
        </p:nvSpPr>
        <p:spPr>
          <a:xfrm>
            <a:off x="10801374" y="405458"/>
            <a:ext cx="1072730" cy="400110"/>
          </a:xfrm>
          <a:prstGeom prst="rect">
            <a:avLst/>
          </a:prstGeom>
          <a:noFill/>
        </p:spPr>
        <p:txBody>
          <a:bodyPr wrap="none" rtlCol="0">
            <a:spAutoFit/>
          </a:bodyPr>
          <a:lstStyle/>
          <a:p>
            <a:pPr algn="ct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第</a:t>
            </a:r>
            <a:r>
              <a:rPr lang="zh-CN" altLang="en-US" sz="1800" dirty="0">
                <a:solidFill>
                  <a:schemeClr val="tx1">
                    <a:lumMod val="50000"/>
                    <a:lumOff val="50000"/>
                  </a:schemeClr>
                </a:solidFill>
                <a:latin typeface="微软雅黑" panose="020B0503020204020204" pitchFamily="34" charset="-122"/>
                <a:ea typeface="微软雅黑" panose="020B0503020204020204" pitchFamily="34" charset="-122"/>
              </a:rPr>
              <a:t> </a:t>
            </a:r>
            <a:fld id="{2EEF1883-7A0E-4F66-9932-E581691AD397}" type="slidenum">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rPr>
            </a:fld>
            <a:r>
              <a:rPr lang="zh-CN" altLang="en-US" sz="1800" dirty="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页</a:t>
            </a:r>
            <a:endParaRPr lang="zh-CN" altLang="en-US" sz="1600" b="0" dirty="0">
              <a:solidFill>
                <a:schemeClr val="tx1">
                  <a:lumMod val="50000"/>
                  <a:lumOff val="50000"/>
                </a:schemeClr>
              </a:solidFill>
              <a:latin typeface="微软雅黑" panose="020B0503020204020204" pitchFamily="34" charset="-122"/>
              <a:ea typeface="微软雅黑" panose="020B0503020204020204" pitchFamily="34" charset="-122"/>
            </a:endParaRPr>
          </a:p>
        </p:txBody>
      </p:sp>
      <p:cxnSp>
        <p:nvCxnSpPr>
          <p:cNvPr id="3" name="直接连接符 2"/>
          <p:cNvCxnSpPr/>
          <p:nvPr userDrawn="1"/>
        </p:nvCxnSpPr>
        <p:spPr>
          <a:xfrm>
            <a:off x="0" y="909514"/>
            <a:ext cx="12200731"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TextBox 43"/>
          <p:cNvSpPr txBox="1">
            <a:spLocks noChangeArrowheads="1"/>
          </p:cNvSpPr>
          <p:nvPr userDrawn="1"/>
        </p:nvSpPr>
        <p:spPr bwMode="auto">
          <a:xfrm>
            <a:off x="2590428" y="189434"/>
            <a:ext cx="4080842" cy="52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ahoma" panose="020B0604030504040204" pitchFamily="34" charset="0"/>
                <a:ea typeface="微软雅黑" panose="020B0503020204020204" pitchFamily="34" charset="-122"/>
              </a:defRPr>
            </a:lvl1pPr>
            <a:lvl2pPr marL="742950" indent="-285750">
              <a:defRPr>
                <a:solidFill>
                  <a:schemeClr val="tx1"/>
                </a:solidFill>
                <a:latin typeface="Tahoma" panose="020B0604030504040204" pitchFamily="34" charset="0"/>
                <a:ea typeface="微软雅黑" panose="020B0503020204020204" pitchFamily="34" charset="-122"/>
              </a:defRPr>
            </a:lvl2pPr>
            <a:lvl3pPr marL="1143000" indent="-228600">
              <a:defRPr>
                <a:solidFill>
                  <a:schemeClr val="tx1"/>
                </a:solidFill>
                <a:latin typeface="Tahoma" panose="020B0604030504040204" pitchFamily="34" charset="0"/>
                <a:ea typeface="微软雅黑" panose="020B0503020204020204" pitchFamily="34" charset="-122"/>
              </a:defRPr>
            </a:lvl3pPr>
            <a:lvl4pPr marL="1600200" indent="-228600">
              <a:defRPr>
                <a:solidFill>
                  <a:schemeClr val="tx1"/>
                </a:solidFill>
                <a:latin typeface="Tahoma" panose="020B0604030504040204" pitchFamily="34" charset="0"/>
                <a:ea typeface="微软雅黑" panose="020B0503020204020204" pitchFamily="34" charset="-122"/>
              </a:defRPr>
            </a:lvl4pPr>
            <a:lvl5pPr marL="2057400" indent="-228600">
              <a:defRPr>
                <a:solidFill>
                  <a:schemeClr val="tx1"/>
                </a:solidFill>
                <a:latin typeface="Tahoma" panose="020B060403050404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9pPr>
          </a:lstStyle>
          <a:p>
            <a:r>
              <a:rPr lang="zh-CN" altLang="en-US" sz="2800" b="1" dirty="0">
                <a:solidFill>
                  <a:schemeClr val="tx1">
                    <a:lumMod val="75000"/>
                    <a:lumOff val="25000"/>
                  </a:schemeClr>
                </a:solidFill>
                <a:latin typeface="微软雅黑" panose="020B0503020204020204" pitchFamily="34" charset="-122"/>
              </a:rPr>
              <a:t>点击此处添加标题内容</a:t>
            </a:r>
            <a:endParaRPr lang="en-US" altLang="zh-CN" sz="2800" b="1" dirty="0">
              <a:solidFill>
                <a:schemeClr val="tx1">
                  <a:lumMod val="75000"/>
                  <a:lumOff val="25000"/>
                </a:schemeClr>
              </a:solidFill>
              <a:latin typeface="微软雅黑" panose="020B0503020204020204" pitchFamily="34" charset="-122"/>
            </a:endParaRPr>
          </a:p>
        </p:txBody>
      </p:sp>
      <p:sp>
        <p:nvSpPr>
          <p:cNvPr id="7" name="燕尾形 6"/>
          <p:cNvSpPr/>
          <p:nvPr userDrawn="1"/>
        </p:nvSpPr>
        <p:spPr>
          <a:xfrm>
            <a:off x="1586327" y="1"/>
            <a:ext cx="860084" cy="909514"/>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TextBox 7"/>
          <p:cNvSpPr txBox="1"/>
          <p:nvPr userDrawn="1"/>
        </p:nvSpPr>
        <p:spPr>
          <a:xfrm>
            <a:off x="190550" y="180723"/>
            <a:ext cx="1457450" cy="584775"/>
          </a:xfrm>
          <a:prstGeom prst="rect">
            <a:avLst/>
          </a:prstGeom>
          <a:noFill/>
        </p:spPr>
        <p:txBody>
          <a:bodyPr wrap="none" rtlCol="0">
            <a:spAutoFit/>
          </a:bodyPr>
          <a:lstStyle/>
          <a:p>
            <a:r>
              <a:rPr lang="en-US" altLang="zh-CN" sz="3200" dirty="0">
                <a:solidFill>
                  <a:schemeClr val="tx2"/>
                </a:solidFill>
                <a:latin typeface="Eras Bold ITC" panose="020B0907030504020204" pitchFamily="34" charset="0"/>
                <a:ea typeface="微软雅黑" panose="020B0503020204020204" pitchFamily="34" charset="-122"/>
              </a:rPr>
              <a:t>LOGO</a:t>
            </a:r>
            <a:endParaRPr lang="zh-CN" altLang="en-US" sz="3200" dirty="0">
              <a:solidFill>
                <a:schemeClr val="tx2"/>
              </a:solidFill>
              <a:latin typeface="Eras Bold ITC" panose="020B0907030504020204" pitchFamily="34" charset="0"/>
              <a:ea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ppt_x</p:attrName>
                                        </p:attrNameLst>
                                      </p:cBhvr>
                                      <p:tavLst>
                                        <p:tav tm="0">
                                          <p:val>
                                            <p:strVal val="#ppt_x-#ppt_w*1.125000"/>
                                          </p:val>
                                        </p:tav>
                                        <p:tav tm="100000">
                                          <p:val>
                                            <p:strVal val="#ppt_x"/>
                                          </p:val>
                                        </p:tav>
                                      </p:tavLst>
                                    </p:anim>
                                    <p:animEffect transition="in" filter="wipe(right)">
                                      <p:cBhvr>
                                        <p:cTn id="13" dur="500"/>
                                        <p:tgtEl>
                                          <p:spTgt spid="7"/>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1_两栏内容">
    <p:bg>
      <p:bgPr>
        <a:solidFill>
          <a:srgbClr val="F5F5F5"/>
        </a:solidFill>
        <a:effectLst/>
      </p:bgPr>
    </p:bg>
    <p:spTree>
      <p:nvGrpSpPr>
        <p:cNvPr id="1" name=""/>
        <p:cNvGrpSpPr/>
        <p:nvPr/>
      </p:nvGrpSpPr>
      <p:grpSpPr>
        <a:xfrm>
          <a:off x="0" y="0"/>
          <a:ext cx="0" cy="0"/>
          <a:chOff x="0" y="0"/>
          <a:chExt cx="0" cy="0"/>
        </a:xfrm>
      </p:grpSpPr>
    </p:spTree>
  </p:cSld>
  <p:clrMapOvr>
    <a:masterClrMapping/>
  </p:clrMapOvr>
  <p:transition spd="slow" advClick="0" advTm="0">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281" y="2130919"/>
            <a:ext cx="10361851" cy="1470366"/>
          </a:xfrm>
          <a:prstGeom prst="rect">
            <a:avLst/>
          </a:prstGeom>
        </p:spPr>
        <p:txBody>
          <a:bodyPr lIns="121917" tIns="60958" rIns="121917" bIns="60958"/>
          <a:lstStyle/>
          <a:p>
            <a:r>
              <a:rPr lang="zh-CN" altLang="en-US"/>
              <a:t>单击此处编辑母版标题样式</a:t>
            </a:r>
            <a:endParaRPr lang="zh-CN" altLang="en-US"/>
          </a:p>
        </p:txBody>
      </p:sp>
      <p:sp>
        <p:nvSpPr>
          <p:cNvPr id="3" name="副标题 2"/>
          <p:cNvSpPr>
            <a:spLocks noGrp="1"/>
          </p:cNvSpPr>
          <p:nvPr>
            <p:ph type="subTitle" idx="1"/>
          </p:nvPr>
        </p:nvSpPr>
        <p:spPr>
          <a:xfrm>
            <a:off x="1828562" y="3887100"/>
            <a:ext cx="8533289" cy="1753006"/>
          </a:xfrm>
          <a:prstGeom prst="rect">
            <a:avLst/>
          </a:prstGeom>
        </p:spPr>
        <p:txBody>
          <a:bodyPr lIns="121917" tIns="60958" rIns="121917" bIns="60958"/>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609520" y="6357822"/>
            <a:ext cx="2844430" cy="365210"/>
          </a:xfrm>
          <a:prstGeom prst="rect">
            <a:avLst/>
          </a:prstGeom>
        </p:spPr>
        <p:txBody>
          <a:bodyPr lIns="121917" tIns="60958" rIns="121917" bIns="60958"/>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a:xfrm>
            <a:off x="4165058" y="6357822"/>
            <a:ext cx="3860297" cy="365210"/>
          </a:xfrm>
          <a:prstGeom prst="rect">
            <a:avLst/>
          </a:prstGeom>
        </p:spPr>
        <p:txBody>
          <a:bodyPr lIns="121917" tIns="60958" rIns="121917" bIns="60958"/>
          <a:lstStyle/>
          <a:p>
            <a:endParaRPr lang="zh-CN" altLang="en-US"/>
          </a:p>
        </p:txBody>
      </p:sp>
      <p:sp>
        <p:nvSpPr>
          <p:cNvPr id="6" name="灯片编号占位符 5"/>
          <p:cNvSpPr>
            <a:spLocks noGrp="1"/>
          </p:cNvSpPr>
          <p:nvPr>
            <p:ph type="sldNum" sz="quarter" idx="12"/>
          </p:nvPr>
        </p:nvSpPr>
        <p:spPr>
          <a:xfrm>
            <a:off x="8736463" y="6357822"/>
            <a:ext cx="2844430" cy="365210"/>
          </a:xfrm>
          <a:prstGeom prst="rect">
            <a:avLst/>
          </a:prstGeom>
        </p:spPr>
        <p:txBody>
          <a:bodyPr lIns="121917" tIns="60958" rIns="121917" bIns="60958"/>
          <a:lstStyle/>
          <a:p>
            <a:fld id="{0C913308-F349-4B6D-A68A-DD1791B4A57B}" type="slidenum">
              <a:rPr lang="zh-CN" altLang="en-US" smtClean="0"/>
            </a:fld>
            <a:endParaRPr lang="zh-CN" altLang="en-US"/>
          </a:p>
        </p:txBody>
      </p:sp>
    </p:spTree>
  </p:cSld>
  <p:clrMapOvr>
    <a:masterClrMapping/>
  </p:clrMapOvr>
  <p:transition spd="slow" advClick="0" advTm="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520" y="6357822"/>
            <a:ext cx="2844430" cy="365210"/>
          </a:xfrm>
          <a:prstGeom prst="rect">
            <a:avLst/>
          </a:prstGeom>
        </p:spPr>
        <p:txBody>
          <a:bodyPr lIns="121917" tIns="60958" rIns="121917" bIns="60958"/>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a:xfrm>
            <a:off x="4165058" y="6357822"/>
            <a:ext cx="3860297" cy="365210"/>
          </a:xfrm>
          <a:prstGeom prst="rect">
            <a:avLst/>
          </a:prstGeom>
        </p:spPr>
        <p:txBody>
          <a:bodyPr lIns="121917" tIns="60958" rIns="121917" bIns="60958"/>
          <a:lstStyle/>
          <a:p>
            <a:endParaRPr lang="zh-CN" altLang="en-US"/>
          </a:p>
        </p:txBody>
      </p:sp>
      <p:sp>
        <p:nvSpPr>
          <p:cNvPr id="4" name="灯片编号占位符 3"/>
          <p:cNvSpPr>
            <a:spLocks noGrp="1"/>
          </p:cNvSpPr>
          <p:nvPr>
            <p:ph type="sldNum" sz="quarter" idx="12"/>
          </p:nvPr>
        </p:nvSpPr>
        <p:spPr>
          <a:xfrm>
            <a:off x="8736463" y="6357822"/>
            <a:ext cx="2844430" cy="365210"/>
          </a:xfrm>
          <a:prstGeom prst="rect">
            <a:avLst/>
          </a:prstGeom>
        </p:spPr>
        <p:txBody>
          <a:bodyPr lIns="121917" tIns="60958" rIns="121917" bIns="60958"/>
          <a:lstStyle/>
          <a:p>
            <a:fld id="{0C913308-F349-4B6D-A68A-DD1791B4A57B}" type="slidenum">
              <a:rPr lang="zh-CN" altLang="en-US" smtClean="0"/>
            </a:fld>
            <a:endParaRPr lang="zh-CN" altLang="en-US"/>
          </a:p>
        </p:txBody>
      </p:sp>
    </p:spTree>
  </p:cSld>
  <p:clrMapOvr>
    <a:masterClrMapping/>
  </p:clrMapOvr>
  <p:transition spd="slow" advClick="0" advTm="0">
    <p:wip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slow" advClick="0" advTm="0">
    <p:wipe/>
  </p:transition>
  <p:txStyles>
    <p:titleStyle>
      <a:lvl1pPr algn="ctr" defTabSz="1088390" rtl="0" eaLnBrk="1" latinLnBrk="0" hangingPunct="1">
        <a:spcBef>
          <a:spcPct val="0"/>
        </a:spcBef>
        <a:buNone/>
        <a:defRPr sz="5200" kern="1200">
          <a:solidFill>
            <a:schemeClr val="tx1"/>
          </a:solidFill>
          <a:latin typeface="+mj-lt"/>
          <a:ea typeface="+mj-ea"/>
          <a:cs typeface="+mj-cs"/>
        </a:defRPr>
      </a:lvl1pPr>
    </p:titleStyle>
    <p:bodyStyle>
      <a:lvl1pPr marL="408305" indent="-408305" algn="l" defTabSz="1088390" rtl="0" eaLnBrk="1" latinLnBrk="0" hangingPunct="1">
        <a:spcBef>
          <a:spcPct val="20000"/>
        </a:spcBef>
        <a:buFont typeface="Arial" panose="020B0604020202020204" pitchFamily="34" charset="0"/>
        <a:buChar char="•"/>
        <a:defRPr sz="3800" kern="1200">
          <a:solidFill>
            <a:schemeClr val="tx1"/>
          </a:solidFill>
          <a:latin typeface="+mn-lt"/>
          <a:ea typeface="+mn-ea"/>
          <a:cs typeface="+mn-cs"/>
        </a:defRPr>
      </a:lvl1pPr>
      <a:lvl2pPr marL="884555" indent="-340360" algn="l" defTabSz="1088390" rtl="0" eaLnBrk="1" latinLnBrk="0" hangingPunct="1">
        <a:spcBef>
          <a:spcPct val="20000"/>
        </a:spcBef>
        <a:buFont typeface="Arial" panose="020B0604020202020204" pitchFamily="34" charset="0"/>
        <a:buChar char="–"/>
        <a:defRPr sz="3300" kern="1200">
          <a:solidFill>
            <a:schemeClr val="tx1"/>
          </a:solidFill>
          <a:latin typeface="+mn-lt"/>
          <a:ea typeface="+mn-ea"/>
          <a:cs typeface="+mn-cs"/>
        </a:defRPr>
      </a:lvl2pPr>
      <a:lvl3pPr marL="1360805" indent="-272415" algn="l" defTabSz="108839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3pPr>
      <a:lvl4pPr marL="190500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4pPr>
      <a:lvl5pPr marL="244919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5pPr>
      <a:lvl6pPr marL="299339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58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78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597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00.xml.rels><?xml version="1.0" encoding="UTF-8" standalone="yes"?>
<Relationships xmlns="http://schemas.openxmlformats.org/package/2006/relationships"><Relationship Id="rId8" Type="http://schemas.openxmlformats.org/officeDocument/2006/relationships/notesSlide" Target="../notesSlides/notesSlide72.xml"/><Relationship Id="rId7" Type="http://schemas.openxmlformats.org/officeDocument/2006/relationships/slideLayout" Target="../slideLayouts/slideLayout7.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image" Target="../media/image121.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7.xml"/><Relationship Id="rId1" Type="http://schemas.openxmlformats.org/officeDocument/2006/relationships/image" Target="../media/image127.png"/></Relationships>
</file>

<file path=ppt/slides/_rels/slide102.xml.rels><?xml version="1.0" encoding="UTF-8" standalone="yes"?>
<Relationships xmlns="http://schemas.openxmlformats.org/package/2006/relationships"><Relationship Id="rId4" Type="http://schemas.openxmlformats.org/officeDocument/2006/relationships/notesSlide" Target="../notesSlides/notesSlide74.xml"/><Relationship Id="rId3" Type="http://schemas.openxmlformats.org/officeDocument/2006/relationships/slideLayout" Target="../slideLayouts/slideLayout7.xml"/><Relationship Id="rId2" Type="http://schemas.openxmlformats.org/officeDocument/2006/relationships/image" Target="../media/image129.png"/><Relationship Id="rId1" Type="http://schemas.openxmlformats.org/officeDocument/2006/relationships/image" Target="../media/image128.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7.png"/><Relationship Id="rId1"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7.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image" Target="../media/image35.png"/><Relationship Id="rId1" Type="http://schemas.openxmlformats.org/officeDocument/2006/relationships/image" Target="../media/image3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image" Target="../media/image37.png"/><Relationship Id="rId1" Type="http://schemas.openxmlformats.org/officeDocument/2006/relationships/image" Target="../media/image36.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image" Target="../media/image41.png"/><Relationship Id="rId1" Type="http://schemas.openxmlformats.org/officeDocument/2006/relationships/image" Target="../media/image40.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image" Target="../media/image43.png"/><Relationship Id="rId1"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45.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47.png"/></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7.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7.xml"/><Relationship Id="rId2" Type="http://schemas.openxmlformats.org/officeDocument/2006/relationships/image" Target="../media/image52.png"/><Relationship Id="rId1" Type="http://schemas.openxmlformats.org/officeDocument/2006/relationships/image" Target="../media/image51.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image" Target="../media/image5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image" Target="../media/image57.png"/></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7.xml"/><Relationship Id="rId2" Type="http://schemas.openxmlformats.org/officeDocument/2006/relationships/image" Target="../media/image59.png"/><Relationship Id="rId1" Type="http://schemas.openxmlformats.org/officeDocument/2006/relationships/image" Target="../media/image58.png"/></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7.xml"/><Relationship Id="rId2" Type="http://schemas.openxmlformats.org/officeDocument/2006/relationships/image" Target="../media/image61.png"/><Relationship Id="rId1"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image" Target="../media/image63.png"/></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7.xml"/><Relationship Id="rId2" Type="http://schemas.openxmlformats.org/officeDocument/2006/relationships/image" Target="../media/image65.png"/><Relationship Id="rId1" Type="http://schemas.openxmlformats.org/officeDocument/2006/relationships/image" Target="../media/image64.png"/></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7.xml"/><Relationship Id="rId2" Type="http://schemas.openxmlformats.org/officeDocument/2006/relationships/image" Target="../media/image67.png"/><Relationship Id="rId1" Type="http://schemas.openxmlformats.org/officeDocument/2006/relationships/image" Target="../media/image66.png"/></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7.xml"/><Relationship Id="rId2" Type="http://schemas.openxmlformats.org/officeDocument/2006/relationships/image" Target="../media/image69.png"/><Relationship Id="rId1" Type="http://schemas.openxmlformats.org/officeDocument/2006/relationships/image" Target="../media/image68.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7.xml"/><Relationship Id="rId2" Type="http://schemas.openxmlformats.org/officeDocument/2006/relationships/image" Target="../media/image71.png"/><Relationship Id="rId1" Type="http://schemas.openxmlformats.org/officeDocument/2006/relationships/image" Target="../media/image70.png"/></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7.xml"/><Relationship Id="rId2" Type="http://schemas.openxmlformats.org/officeDocument/2006/relationships/image" Target="../media/image73.png"/><Relationship Id="rId1" Type="http://schemas.openxmlformats.org/officeDocument/2006/relationships/image" Target="../media/image72.png"/></Relationships>
</file>

<file path=ppt/slides/_rels/slide62.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7.xml"/><Relationship Id="rId2" Type="http://schemas.openxmlformats.org/officeDocument/2006/relationships/image" Target="../media/image75.png"/><Relationship Id="rId1" Type="http://schemas.openxmlformats.org/officeDocument/2006/relationships/image" Target="../media/image74.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image" Target="../media/image76.png"/></Relationships>
</file>

<file path=ppt/slides/_rels/slide64.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7.xml"/><Relationship Id="rId2" Type="http://schemas.openxmlformats.org/officeDocument/2006/relationships/image" Target="../media/image78.png"/><Relationship Id="rId1" Type="http://schemas.openxmlformats.org/officeDocument/2006/relationships/image" Target="../media/image77.png"/></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7.xml"/><Relationship Id="rId2" Type="http://schemas.openxmlformats.org/officeDocument/2006/relationships/image" Target="../media/image78.png"/><Relationship Id="rId1" Type="http://schemas.openxmlformats.org/officeDocument/2006/relationships/image" Target="../media/image79.png"/></Relationships>
</file>

<file path=ppt/slides/_rels/slide66.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7.xml"/><Relationship Id="rId2" Type="http://schemas.openxmlformats.org/officeDocument/2006/relationships/image" Target="../media/image78.png"/><Relationship Id="rId1" Type="http://schemas.openxmlformats.org/officeDocument/2006/relationships/image" Target="../media/image80.png"/></Relationships>
</file>

<file path=ppt/slides/_rels/slide67.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7.xml"/><Relationship Id="rId2" Type="http://schemas.openxmlformats.org/officeDocument/2006/relationships/image" Target="../media/image82.png"/><Relationship Id="rId1" Type="http://schemas.openxmlformats.org/officeDocument/2006/relationships/image" Target="../media/image81.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image" Target="../media/image83.png"/></Relationships>
</file>

<file path=ppt/slides/_rels/slide69.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7.xml"/><Relationship Id="rId2" Type="http://schemas.openxmlformats.org/officeDocument/2006/relationships/image" Target="../media/image85.png"/><Relationship Id="rId1" Type="http://schemas.openxmlformats.org/officeDocument/2006/relationships/image" Target="../media/image84.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70.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7.xml"/><Relationship Id="rId2" Type="http://schemas.openxmlformats.org/officeDocument/2006/relationships/image" Target="../media/image87.png"/><Relationship Id="rId1" Type="http://schemas.openxmlformats.org/officeDocument/2006/relationships/image" Target="../media/image86.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7.xml"/><Relationship Id="rId2" Type="http://schemas.openxmlformats.org/officeDocument/2006/relationships/image" Target="../media/image89.png"/><Relationship Id="rId1" Type="http://schemas.openxmlformats.org/officeDocument/2006/relationships/image" Target="../media/image88.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xml"/><Relationship Id="rId1" Type="http://schemas.openxmlformats.org/officeDocument/2006/relationships/image" Target="../media/image90.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7.xml"/><Relationship Id="rId1" Type="http://schemas.openxmlformats.org/officeDocument/2006/relationships/image" Target="../media/image91.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7.xml"/><Relationship Id="rId1" Type="http://schemas.openxmlformats.org/officeDocument/2006/relationships/image" Target="../media/image92.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7.xml"/><Relationship Id="rId1" Type="http://schemas.openxmlformats.org/officeDocument/2006/relationships/image" Target="../media/image93.png"/></Relationships>
</file>

<file path=ppt/slides/_rels/slide78.xml.rels><?xml version="1.0" encoding="UTF-8" standalone="yes"?>
<Relationships xmlns="http://schemas.openxmlformats.org/package/2006/relationships"><Relationship Id="rId5" Type="http://schemas.openxmlformats.org/officeDocument/2006/relationships/notesSlide" Target="../notesSlides/notesSlide53.xml"/><Relationship Id="rId4" Type="http://schemas.openxmlformats.org/officeDocument/2006/relationships/slideLayout" Target="../slideLayouts/slideLayout7.xml"/><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image" Target="../media/image94.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7.xml"/><Relationship Id="rId1" Type="http://schemas.openxmlformats.org/officeDocument/2006/relationships/image" Target="../media/image9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7.png"/></Relationships>
</file>

<file path=ppt/slides/_rels/slide80.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7.xml"/><Relationship Id="rId2" Type="http://schemas.openxmlformats.org/officeDocument/2006/relationships/image" Target="../media/image99.png"/><Relationship Id="rId1" Type="http://schemas.openxmlformats.org/officeDocument/2006/relationships/image" Target="../media/image98.png"/></Relationships>
</file>

<file path=ppt/slides/_rels/slide81.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7.xml"/><Relationship Id="rId2" Type="http://schemas.openxmlformats.org/officeDocument/2006/relationships/image" Target="../media/image101.png"/><Relationship Id="rId1" Type="http://schemas.openxmlformats.org/officeDocument/2006/relationships/image" Target="../media/image100.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7.xml"/><Relationship Id="rId1" Type="http://schemas.openxmlformats.org/officeDocument/2006/relationships/image" Target="../media/image102.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7.xml"/><Relationship Id="rId1" Type="http://schemas.openxmlformats.org/officeDocument/2006/relationships/image" Target="../media/image103.png"/></Relationships>
</file>

<file path=ppt/slides/_rels/slide85.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7.xml"/><Relationship Id="rId2" Type="http://schemas.openxmlformats.org/officeDocument/2006/relationships/image" Target="../media/image105.png"/><Relationship Id="rId1" Type="http://schemas.openxmlformats.org/officeDocument/2006/relationships/image" Target="../media/image104.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image" Target="../media/image106.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image" Target="../media/image107.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image" Target="../media/image108.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7.xml"/><Relationship Id="rId1" Type="http://schemas.openxmlformats.org/officeDocument/2006/relationships/image" Target="../media/image109.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7.xml"/><Relationship Id="rId1" Type="http://schemas.openxmlformats.org/officeDocument/2006/relationships/image" Target="../media/image110.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7.xml"/><Relationship Id="rId1" Type="http://schemas.openxmlformats.org/officeDocument/2006/relationships/image" Target="../media/image111.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3.png"/><Relationship Id="rId1" Type="http://schemas.openxmlformats.org/officeDocument/2006/relationships/image" Target="../media/image11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4.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7.xml"/><Relationship Id="rId1" Type="http://schemas.openxmlformats.org/officeDocument/2006/relationships/image" Target="../media/image115.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5" Type="http://schemas.openxmlformats.org/officeDocument/2006/relationships/notesSlide" Target="../notesSlides/notesSlide70.xml"/><Relationship Id="rId4" Type="http://schemas.openxmlformats.org/officeDocument/2006/relationships/slideLayout" Target="../slideLayouts/slideLayout7.xml"/><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image" Target="../media/image116.png"/></Relationships>
</file>

<file path=ppt/slides/_rels/slide99.xml.rels><?xml version="1.0" encoding="UTF-8" standalone="yes"?>
<Relationships xmlns="http://schemas.openxmlformats.org/package/2006/relationships"><Relationship Id="rId4" Type="http://schemas.openxmlformats.org/officeDocument/2006/relationships/notesSlide" Target="../notesSlides/notesSlide71.xml"/><Relationship Id="rId3" Type="http://schemas.openxmlformats.org/officeDocument/2006/relationships/slideLayout" Target="../slideLayouts/slideLayout7.xml"/><Relationship Id="rId2" Type="http://schemas.openxmlformats.org/officeDocument/2006/relationships/image" Target="../media/image120.png"/><Relationship Id="rId1" Type="http://schemas.openxmlformats.org/officeDocument/2006/relationships/image" Target="../media/image1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0"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151186"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1" y="6406814"/>
            <a:ext cx="3041773" cy="452774"/>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3" name="矩形 32"/>
          <p:cNvSpPr/>
          <p:nvPr/>
        </p:nvSpPr>
        <p:spPr>
          <a:xfrm>
            <a:off x="3041775" y="6406814"/>
            <a:ext cx="3063750" cy="452774"/>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4" name="矩形 33"/>
          <p:cNvSpPr/>
          <p:nvPr/>
        </p:nvSpPr>
        <p:spPr>
          <a:xfrm>
            <a:off x="6095207" y="6406814"/>
            <a:ext cx="3047603" cy="452774"/>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5" name="矩形 34"/>
          <p:cNvSpPr/>
          <p:nvPr/>
        </p:nvSpPr>
        <p:spPr>
          <a:xfrm>
            <a:off x="9142810" y="6406814"/>
            <a:ext cx="3047603" cy="452774"/>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6" name="矩形 35"/>
          <p:cNvSpPr/>
          <p:nvPr/>
        </p:nvSpPr>
        <p:spPr>
          <a:xfrm>
            <a:off x="0" y="-27390"/>
            <a:ext cx="3047603" cy="123423"/>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7" name="矩形 36"/>
          <p:cNvSpPr/>
          <p:nvPr/>
        </p:nvSpPr>
        <p:spPr>
          <a:xfrm>
            <a:off x="3047603" y="-27390"/>
            <a:ext cx="3047603" cy="123423"/>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8" name="矩形 37"/>
          <p:cNvSpPr/>
          <p:nvPr/>
        </p:nvSpPr>
        <p:spPr>
          <a:xfrm>
            <a:off x="6095207" y="-27390"/>
            <a:ext cx="3047603" cy="123423"/>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9" name="矩形 38"/>
          <p:cNvSpPr/>
          <p:nvPr/>
        </p:nvSpPr>
        <p:spPr>
          <a:xfrm>
            <a:off x="9142810" y="-27390"/>
            <a:ext cx="3047603" cy="12342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40" name="TextBox 39"/>
          <p:cNvSpPr txBox="1"/>
          <p:nvPr/>
        </p:nvSpPr>
        <p:spPr>
          <a:xfrm>
            <a:off x="1165728" y="2382205"/>
            <a:ext cx="9879593" cy="1600422"/>
          </a:xfrm>
          <a:prstGeom prst="rect">
            <a:avLst/>
          </a:prstGeom>
          <a:noFill/>
        </p:spPr>
        <p:txBody>
          <a:bodyPr wrap="none" lIns="91423" tIns="45712" rIns="91423" bIns="45712" rtlCol="0">
            <a:spAutoFit/>
          </a:bodyPr>
          <a:lstStyle/>
          <a:p>
            <a:pPr algn="ctr"/>
            <a:r>
              <a:rPr lang="zh-CN" altLang="en-US" sz="5400" dirty="0">
                <a:solidFill>
                  <a:srgbClr val="38B1BF"/>
                </a:solidFill>
                <a:latin typeface="微软雅黑" panose="020B0503020204020204" pitchFamily="34" charset="-122"/>
                <a:ea typeface="微软雅黑" panose="020B0503020204020204" pitchFamily="34" charset="-122"/>
              </a:rPr>
              <a:t>软件工程系列课程教学辅助网站</a:t>
            </a:r>
            <a:endParaRPr lang="zh-CN" altLang="en-US" sz="5400" dirty="0">
              <a:solidFill>
                <a:srgbClr val="38B1BF"/>
              </a:solidFill>
              <a:latin typeface="微软雅黑" panose="020B0503020204020204" pitchFamily="34" charset="-122"/>
              <a:ea typeface="微软雅黑" panose="020B0503020204020204" pitchFamily="34" charset="-122"/>
            </a:endParaRPr>
          </a:p>
          <a:p>
            <a:r>
              <a:rPr lang="en-US" altLang="zh-CN" sz="4400" dirty="0">
                <a:solidFill>
                  <a:srgbClr val="38B1BF"/>
                </a:solidFill>
                <a:latin typeface="微软雅黑" panose="020B0503020204020204" pitchFamily="34" charset="-122"/>
                <a:ea typeface="微软雅黑" panose="020B0503020204020204" pitchFamily="34" charset="-122"/>
              </a:rPr>
              <a:t>		</a:t>
            </a:r>
            <a:r>
              <a:rPr lang="en-US" altLang="zh-CN" sz="4400" dirty="0" smtClean="0">
                <a:solidFill>
                  <a:srgbClr val="38B1BF"/>
                </a:solidFill>
                <a:latin typeface="微软雅黑" panose="020B0503020204020204" pitchFamily="34" charset="-122"/>
                <a:ea typeface="微软雅黑" panose="020B0503020204020204" pitchFamily="34" charset="-122"/>
              </a:rPr>
              <a:t>  </a:t>
            </a:r>
            <a:r>
              <a:rPr lang="zh-CN" altLang="en-US" sz="4400" dirty="0" smtClean="0">
                <a:solidFill>
                  <a:srgbClr val="38B1BF"/>
                </a:solidFill>
                <a:latin typeface="微软雅黑" panose="020B0503020204020204" pitchFamily="34" charset="-122"/>
                <a:ea typeface="微软雅黑" panose="020B0503020204020204" pitchFamily="34" charset="-122"/>
              </a:rPr>
              <a:t>需求工程项目收尾</a:t>
            </a:r>
            <a:endParaRPr lang="zh-CN" altLang="en-US" sz="4400" dirty="0">
              <a:solidFill>
                <a:srgbClr val="38B1BF"/>
              </a:solidFill>
              <a:latin typeface="微软雅黑" panose="020B0503020204020204" pitchFamily="34" charset="-122"/>
              <a:ea typeface="微软雅黑" panose="020B0503020204020204" pitchFamily="34" charset="-122"/>
            </a:endParaRPr>
          </a:p>
        </p:txBody>
      </p:sp>
      <p:sp>
        <p:nvSpPr>
          <p:cNvPr id="41" name="文本框 5"/>
          <p:cNvSpPr txBox="1"/>
          <p:nvPr/>
        </p:nvSpPr>
        <p:spPr>
          <a:xfrm>
            <a:off x="4939986" y="4778722"/>
            <a:ext cx="2308611" cy="384705"/>
          </a:xfrm>
          <a:prstGeom prst="rect">
            <a:avLst/>
          </a:prstGeom>
          <a:noFill/>
        </p:spPr>
        <p:txBody>
          <a:bodyPr wrap="none" lIns="91423" tIns="45712" rIns="91423" bIns="45712" rtlCol="0">
            <a:spAutoFit/>
          </a:bodyPr>
          <a:lstStyle/>
          <a:p>
            <a:pPr algn="ct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PRD</a:t>
            </a:r>
            <a:r>
              <a:rPr lang="en-US" sz="1900" dirty="0">
                <a:solidFill>
                  <a:schemeClr val="tx1">
                    <a:lumMod val="85000"/>
                    <a:lumOff val="15000"/>
                  </a:schemeClr>
                </a:solidFill>
                <a:latin typeface="微软雅黑" panose="020B0503020204020204" pitchFamily="34" charset="-122"/>
                <a:ea typeface="微软雅黑" panose="020B0503020204020204" pitchFamily="34" charset="-122"/>
              </a:rPr>
              <a:t>2018</a:t>
            </a: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sz="1900" dirty="0">
                <a:solidFill>
                  <a:schemeClr val="tx1">
                    <a:lumMod val="85000"/>
                    <a:lumOff val="15000"/>
                  </a:schemeClr>
                </a:solidFill>
                <a:latin typeface="微软雅黑" panose="020B0503020204020204" pitchFamily="34" charset="-122"/>
                <a:ea typeface="微软雅黑" panose="020B0503020204020204" pitchFamily="34" charset="-122"/>
              </a:rPr>
              <a:t>G11</a:t>
            </a:r>
            <a:r>
              <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rPr>
              <a:t>小组</a:t>
            </a:r>
            <a:endPar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44" name="直接连接符 43"/>
          <p:cNvCxnSpPr/>
          <p:nvPr/>
        </p:nvCxnSpPr>
        <p:spPr>
          <a:xfrm>
            <a:off x="2639273" y="4529730"/>
            <a:ext cx="6911868" cy="0"/>
          </a:xfrm>
          <a:prstGeom prst="line">
            <a:avLst/>
          </a:prstGeom>
          <a:ln>
            <a:solidFill>
              <a:srgbClr val="38B1BF"/>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051300" y="5527040"/>
            <a:ext cx="4747895" cy="414020"/>
          </a:xfrm>
          <a:prstGeom prst="rect">
            <a:avLst/>
          </a:prstGeom>
          <a:noFill/>
        </p:spPr>
        <p:txBody>
          <a:bodyPr wrap="square" rtlCol="0">
            <a:spAutoFit/>
          </a:bodyPr>
          <a:lstStyle/>
          <a:p>
            <a:r>
              <a:rPr lang="zh-CN" altLang="en-US" kern="300" spc="2000">
                <a:solidFill>
                  <a:schemeClr val="tx1"/>
                </a:solidFill>
                <a:uFillTx/>
                <a:latin typeface="+中文标题" charset="0"/>
                <a:ea typeface="+mj-ea"/>
              </a:rPr>
              <a:t>浙江大学城市学院</a:t>
            </a:r>
            <a:endParaRPr lang="zh-CN" altLang="en-US" kern="300" spc="2000">
              <a:solidFill>
                <a:schemeClr val="tx1"/>
              </a:solidFill>
              <a:uFillTx/>
              <a:latin typeface="+中文标题" charset="0"/>
              <a:ea typeface="+mj-ea"/>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2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2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2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2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2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2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200"/>
                                        <p:tgtEl>
                                          <p:spTgt spid="35"/>
                                        </p:tgtEl>
                                      </p:cBhvr>
                                    </p:animEffect>
                                  </p:childTnLst>
                                </p:cTn>
                              </p:par>
                            </p:childTnLst>
                          </p:cTn>
                        </p:par>
                        <p:par>
                          <p:cTn id="29" fill="hold">
                            <p:stCondLst>
                              <p:cond delay="500"/>
                            </p:stCondLst>
                            <p:childTnLst>
                              <p:par>
                                <p:cTn id="30" presetID="2" presetClass="entr" presetSubtype="8" fill="hold" nodeType="after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additive="base">
                                        <p:cTn id="32" dur="500" fill="hold"/>
                                        <p:tgtEl>
                                          <p:spTgt spid="30"/>
                                        </p:tgtEl>
                                        <p:attrNameLst>
                                          <p:attrName>ppt_x</p:attrName>
                                        </p:attrNameLst>
                                      </p:cBhvr>
                                      <p:tavLst>
                                        <p:tav tm="0">
                                          <p:val>
                                            <p:strVal val="0-#ppt_w/2"/>
                                          </p:val>
                                        </p:tav>
                                        <p:tav tm="100000">
                                          <p:val>
                                            <p:strVal val="#ppt_x"/>
                                          </p:val>
                                        </p:tav>
                                      </p:tavLst>
                                    </p:anim>
                                    <p:anim calcmode="lin" valueType="num">
                                      <p:cBhvr additive="base">
                                        <p:cTn id="33" dur="500" fill="hold"/>
                                        <p:tgtEl>
                                          <p:spTgt spid="30"/>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500" fill="hold"/>
                                        <p:tgtEl>
                                          <p:spTgt spid="31"/>
                                        </p:tgtEl>
                                        <p:attrNameLst>
                                          <p:attrName>ppt_x</p:attrName>
                                        </p:attrNameLst>
                                      </p:cBhvr>
                                      <p:tavLst>
                                        <p:tav tm="0">
                                          <p:val>
                                            <p:strVal val="1+#ppt_w/2"/>
                                          </p:val>
                                        </p:tav>
                                        <p:tav tm="100000">
                                          <p:val>
                                            <p:strVal val="#ppt_x"/>
                                          </p:val>
                                        </p:tav>
                                      </p:tavLst>
                                    </p:anim>
                                    <p:anim calcmode="lin" valueType="num">
                                      <p:cBhvr additive="base">
                                        <p:cTn id="37" dur="500" fill="hold"/>
                                        <p:tgtEl>
                                          <p:spTgt spid="31"/>
                                        </p:tgtEl>
                                        <p:attrNameLst>
                                          <p:attrName>ppt_y</p:attrName>
                                        </p:attrNameLst>
                                      </p:cBhvr>
                                      <p:tavLst>
                                        <p:tav tm="0">
                                          <p:val>
                                            <p:strVal val="#ppt_y"/>
                                          </p:val>
                                        </p:tav>
                                        <p:tav tm="100000">
                                          <p:val>
                                            <p:strVal val="#ppt_y"/>
                                          </p:val>
                                        </p:tav>
                                      </p:tavLst>
                                    </p:anim>
                                  </p:childTnLst>
                                </p:cTn>
                              </p:par>
                            </p:childTnLst>
                          </p:cTn>
                        </p:par>
                        <p:par>
                          <p:cTn id="38" fill="hold">
                            <p:stCondLst>
                              <p:cond delay="1000"/>
                            </p:stCondLst>
                            <p:childTnLst>
                              <p:par>
                                <p:cTn id="39" presetID="37" presetClass="entr" presetSubtype="0"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700"/>
                                        <p:tgtEl>
                                          <p:spTgt spid="40"/>
                                        </p:tgtEl>
                                      </p:cBhvr>
                                    </p:animEffect>
                                    <p:anim calcmode="lin" valueType="num">
                                      <p:cBhvr>
                                        <p:cTn id="42" dur="700" fill="hold"/>
                                        <p:tgtEl>
                                          <p:spTgt spid="40"/>
                                        </p:tgtEl>
                                        <p:attrNameLst>
                                          <p:attrName>ppt_x</p:attrName>
                                        </p:attrNameLst>
                                      </p:cBhvr>
                                      <p:tavLst>
                                        <p:tav tm="0">
                                          <p:val>
                                            <p:strVal val="#ppt_x"/>
                                          </p:val>
                                        </p:tav>
                                        <p:tav tm="100000">
                                          <p:val>
                                            <p:strVal val="#ppt_x"/>
                                          </p:val>
                                        </p:tav>
                                      </p:tavLst>
                                    </p:anim>
                                    <p:anim calcmode="lin" valueType="num">
                                      <p:cBhvr>
                                        <p:cTn id="43" dur="630" decel="100000" fill="hold"/>
                                        <p:tgtEl>
                                          <p:spTgt spid="40"/>
                                        </p:tgtEl>
                                        <p:attrNameLst>
                                          <p:attrName>ppt_y</p:attrName>
                                        </p:attrNameLst>
                                      </p:cBhvr>
                                      <p:tavLst>
                                        <p:tav tm="0">
                                          <p:val>
                                            <p:strVal val="#ppt_y+1"/>
                                          </p:val>
                                        </p:tav>
                                        <p:tav tm="100000">
                                          <p:val>
                                            <p:strVal val="#ppt_y-.03"/>
                                          </p:val>
                                        </p:tav>
                                      </p:tavLst>
                                    </p:anim>
                                    <p:anim calcmode="lin" valueType="num">
                                      <p:cBhvr>
                                        <p:cTn id="44" dur="70" accel="100000" fill="hold">
                                          <p:stCondLst>
                                            <p:cond delay="630"/>
                                          </p:stCondLst>
                                        </p:cTn>
                                        <p:tgtEl>
                                          <p:spTgt spid="40"/>
                                        </p:tgtEl>
                                        <p:attrNameLst>
                                          <p:attrName>ppt_y</p:attrName>
                                        </p:attrNameLst>
                                      </p:cBhvr>
                                      <p:tavLst>
                                        <p:tav tm="0">
                                          <p:val>
                                            <p:strVal val="#ppt_y-.03"/>
                                          </p:val>
                                        </p:tav>
                                        <p:tav tm="100000">
                                          <p:val>
                                            <p:strVal val="#ppt_y"/>
                                          </p:val>
                                        </p:tav>
                                      </p:tavLst>
                                    </p:anim>
                                  </p:childTnLst>
                                </p:cTn>
                              </p:par>
                            </p:childTnLst>
                          </p:cTn>
                        </p:par>
                        <p:par>
                          <p:cTn id="45" fill="hold">
                            <p:stCondLst>
                              <p:cond delay="2000"/>
                            </p:stCondLst>
                            <p:childTnLst>
                              <p:par>
                                <p:cTn id="46" presetID="22" presetClass="entr" presetSubtype="8" fill="hold" nodeType="after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wipe(left)">
                                      <p:cBhvr>
                                        <p:cTn id="48" dur="500"/>
                                        <p:tgtEl>
                                          <p:spTgt spid="44"/>
                                        </p:tgtEl>
                                      </p:cBhvr>
                                    </p:animEffect>
                                  </p:childTnLst>
                                </p:cTn>
                              </p:par>
                            </p:childTnLst>
                          </p:cTn>
                        </p:par>
                        <p:par>
                          <p:cTn id="49" fill="hold">
                            <p:stCondLst>
                              <p:cond delay="2500"/>
                            </p:stCondLst>
                            <p:childTnLst>
                              <p:par>
                                <p:cTn id="50" presetID="12" presetClass="entr" presetSubtype="4" fill="hold" grpId="0" nodeType="afterEffect">
                                  <p:stCondLst>
                                    <p:cond delay="0"/>
                                  </p:stCondLst>
                                  <p:childTnLst>
                                    <p:set>
                                      <p:cBhvr>
                                        <p:cTn id="51" dur="1" fill="hold">
                                          <p:stCondLst>
                                            <p:cond delay="0"/>
                                          </p:stCondLst>
                                        </p:cTn>
                                        <p:tgtEl>
                                          <p:spTgt spid="41"/>
                                        </p:tgtEl>
                                        <p:attrNameLst>
                                          <p:attrName>style.visibility</p:attrName>
                                        </p:attrNameLst>
                                      </p:cBhvr>
                                      <p:to>
                                        <p:strVal val="visible"/>
                                      </p:to>
                                    </p:set>
                                    <p:anim calcmode="lin" valueType="num">
                                      <p:cBhvr additive="base">
                                        <p:cTn id="52" dur="500"/>
                                        <p:tgtEl>
                                          <p:spTgt spid="41"/>
                                        </p:tgtEl>
                                        <p:attrNameLst>
                                          <p:attrName>ppt_y</p:attrName>
                                        </p:attrNameLst>
                                      </p:cBhvr>
                                      <p:tavLst>
                                        <p:tav tm="0">
                                          <p:val>
                                            <p:strVal val="#ppt_y+#ppt_h*1.125000"/>
                                          </p:val>
                                        </p:tav>
                                        <p:tav tm="100000">
                                          <p:val>
                                            <p:strVal val="#ppt_y"/>
                                          </p:val>
                                        </p:tav>
                                      </p:tavLst>
                                    </p:anim>
                                    <p:animEffect transition="in" filter="wipe(up)">
                                      <p:cBhvr>
                                        <p:cTn id="5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37" grpId="0" animBg="1"/>
      <p:bldP spid="38" grpId="0" animBg="1"/>
      <p:bldP spid="39" grpId="0" animBg="1"/>
      <p:bldP spid="40" grpId="0"/>
      <p:bldP spid="4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文档更新</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237030" y="981522"/>
            <a:ext cx="8928992" cy="5614152"/>
          </a:xfrm>
          <a:prstGeom prst="rect">
            <a:avLst/>
          </a:prstGeom>
        </p:spPr>
      </p:pic>
      <p:sp>
        <p:nvSpPr>
          <p:cNvPr id="12" name="文本框 11"/>
          <p:cNvSpPr txBox="1"/>
          <p:nvPr/>
        </p:nvSpPr>
        <p:spPr>
          <a:xfrm>
            <a:off x="9162733" y="981522"/>
            <a:ext cx="2952328" cy="1569660"/>
          </a:xfrm>
          <a:prstGeom prst="rect">
            <a:avLst/>
          </a:prstGeom>
          <a:noFill/>
        </p:spPr>
        <p:txBody>
          <a:bodyPr wrap="square" rtlCol="0">
            <a:spAutoFit/>
          </a:bodyPr>
          <a:lstStyle/>
          <a:p>
            <a:r>
              <a:rPr lang="zh-CN" altLang="en-US" sz="2400" dirty="0" smtClean="0">
                <a:solidFill>
                  <a:srgbClr val="183A5D"/>
                </a:solidFill>
                <a:latin typeface="微软雅黑" panose="020B0503020204020204" pitchFamily="34" charset="-122"/>
                <a:ea typeface="微软雅黑" panose="020B0503020204020204" pitchFamily="34" charset="-122"/>
              </a:rPr>
              <a:t>远程提交到</a:t>
            </a:r>
            <a:r>
              <a:rPr lang="en-US" altLang="zh-CN" sz="2400" dirty="0" smtClean="0">
                <a:solidFill>
                  <a:srgbClr val="183A5D"/>
                </a:solidFill>
                <a:latin typeface="微软雅黑" panose="020B0503020204020204" pitchFamily="34" charset="-122"/>
                <a:ea typeface="微软雅黑" panose="020B0503020204020204" pitchFamily="34" charset="-122"/>
              </a:rPr>
              <a:t>GITHUB,</a:t>
            </a:r>
            <a:r>
              <a:rPr lang="zh-CN" altLang="en-US" sz="2400" dirty="0" smtClean="0">
                <a:solidFill>
                  <a:srgbClr val="183A5D"/>
                </a:solidFill>
                <a:latin typeface="微软雅黑" panose="020B0503020204020204" pitchFamily="34" charset="-122"/>
                <a:ea typeface="微软雅黑" panose="020B0503020204020204" pitchFamily="34" charset="-122"/>
              </a:rPr>
              <a:t>可以查看单份文档的历史记录，以便回溯查看或者修改</a:t>
            </a:r>
            <a:endParaRPr lang="zh-CN" altLang="en-US" sz="2400" dirty="0">
              <a:solidFill>
                <a:srgbClr val="183A5D"/>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总结</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332404" y="1528483"/>
            <a:ext cx="3024336" cy="502445"/>
          </a:xfrm>
          <a:prstGeom prst="rect">
            <a:avLst/>
          </a:prstGeom>
          <a:noFill/>
        </p:spPr>
        <p:txBody>
          <a:bodyPr wrap="square" rtlCol="0">
            <a:spAutoFit/>
          </a:bodyPr>
          <a:lstStyle/>
          <a:p>
            <a:r>
              <a:rPr lang="zh-CN" altLang="en-US" sz="2665" dirty="0" smtClean="0">
                <a:solidFill>
                  <a:srgbClr val="002060"/>
                </a:solidFill>
                <a:latin typeface="微软雅黑" panose="020B0503020204020204" pitchFamily="34" charset="-122"/>
                <a:ea typeface="微软雅黑" panose="020B0503020204020204" pitchFamily="34" charset="-122"/>
              </a:rPr>
              <a:t>小组成员个人总结</a:t>
            </a:r>
            <a:endParaRPr lang="zh-CN" altLang="en-US" sz="2665" dirty="0">
              <a:solidFill>
                <a:srgbClr val="00206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82443" y="2322670"/>
            <a:ext cx="5078682" cy="2376264"/>
          </a:xfrm>
          <a:prstGeom prst="rect">
            <a:avLst/>
          </a:prstGeom>
        </p:spPr>
      </p:pic>
      <p:pic>
        <p:nvPicPr>
          <p:cNvPr id="12" name="图片 11"/>
          <p:cNvPicPr>
            <a:picLocks noChangeAspect="1"/>
          </p:cNvPicPr>
          <p:nvPr/>
        </p:nvPicPr>
        <p:blipFill>
          <a:blip r:embed="rId2"/>
          <a:stretch>
            <a:fillRect/>
          </a:stretch>
        </p:blipFill>
        <p:spPr>
          <a:xfrm>
            <a:off x="5663158" y="477466"/>
            <a:ext cx="6122302" cy="6031295"/>
          </a:xfrm>
          <a:prstGeom prst="rect">
            <a:avLst/>
          </a:prstGeom>
        </p:spPr>
      </p:pic>
      <p:pic>
        <p:nvPicPr>
          <p:cNvPr id="13" name="图片 12"/>
          <p:cNvPicPr>
            <a:picLocks noChangeAspect="1"/>
          </p:cNvPicPr>
          <p:nvPr/>
        </p:nvPicPr>
        <p:blipFill>
          <a:blip r:embed="rId3"/>
          <a:stretch>
            <a:fillRect/>
          </a:stretch>
        </p:blipFill>
        <p:spPr>
          <a:xfrm>
            <a:off x="5837513" y="1269554"/>
            <a:ext cx="5773592" cy="4032101"/>
          </a:xfrm>
          <a:prstGeom prst="rect">
            <a:avLst/>
          </a:prstGeom>
        </p:spPr>
      </p:pic>
      <p:pic>
        <p:nvPicPr>
          <p:cNvPr id="14" name="图片 13"/>
          <p:cNvPicPr>
            <a:picLocks noChangeAspect="1"/>
          </p:cNvPicPr>
          <p:nvPr/>
        </p:nvPicPr>
        <p:blipFill>
          <a:blip r:embed="rId4"/>
          <a:stretch>
            <a:fillRect/>
          </a:stretch>
        </p:blipFill>
        <p:spPr>
          <a:xfrm>
            <a:off x="5837513" y="1691324"/>
            <a:ext cx="5814219" cy="4173300"/>
          </a:xfrm>
          <a:prstGeom prst="rect">
            <a:avLst/>
          </a:prstGeom>
        </p:spPr>
      </p:pic>
      <p:pic>
        <p:nvPicPr>
          <p:cNvPr id="15" name="图片 14"/>
          <p:cNvPicPr>
            <a:picLocks noChangeAspect="1"/>
          </p:cNvPicPr>
          <p:nvPr/>
        </p:nvPicPr>
        <p:blipFill>
          <a:blip r:embed="rId5"/>
          <a:stretch>
            <a:fillRect/>
          </a:stretch>
        </p:blipFill>
        <p:spPr>
          <a:xfrm>
            <a:off x="5896167" y="1262452"/>
            <a:ext cx="5908841" cy="4690441"/>
          </a:xfrm>
          <a:prstGeom prst="rect">
            <a:avLst/>
          </a:prstGeom>
        </p:spPr>
      </p:pic>
      <p:pic>
        <p:nvPicPr>
          <p:cNvPr id="16" name="图片 15"/>
          <p:cNvPicPr>
            <a:picLocks noChangeAspect="1"/>
          </p:cNvPicPr>
          <p:nvPr/>
        </p:nvPicPr>
        <p:blipFill>
          <a:blip r:embed="rId6"/>
          <a:stretch>
            <a:fillRect/>
          </a:stretch>
        </p:blipFill>
        <p:spPr>
          <a:xfrm>
            <a:off x="5861174" y="1424614"/>
            <a:ext cx="6179592" cy="4282124"/>
          </a:xfrm>
          <a:prstGeom prst="rect">
            <a:avLst/>
          </a:prstGeom>
        </p:spPr>
      </p:pic>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0" presetClass="exit" presetSubtype="0" fill="hold" nodeType="withEffect">
                                  <p:stCondLst>
                                    <p:cond delay="0"/>
                                  </p:stCondLst>
                                  <p:childTnLst>
                                    <p:animEffect transition="out" filter="fade">
                                      <p:cBhvr>
                                        <p:cTn id="8" dur="500"/>
                                        <p:tgtEl>
                                          <p:spTgt spid="12"/>
                                        </p:tgtEl>
                                      </p:cBhvr>
                                    </p:animEffect>
                                    <p:set>
                                      <p:cBhvr>
                                        <p:cTn id="9" dur="1" fill="hold">
                                          <p:stCondLst>
                                            <p:cond delay="499"/>
                                          </p:stCondLst>
                                        </p:cTn>
                                        <p:tgtEl>
                                          <p:spTgt spid="12"/>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par>
                                <p:cTn id="14" presetID="10" presetClass="exit" presetSubtype="0" fill="hold" nodeType="withEffect">
                                  <p:stCondLst>
                                    <p:cond delay="0"/>
                                  </p:stCondLst>
                                  <p:childTnLst>
                                    <p:animEffect transition="out" filter="fade">
                                      <p:cBhvr>
                                        <p:cTn id="15" dur="500"/>
                                        <p:tgtEl>
                                          <p:spTgt spid="13"/>
                                        </p:tgtEl>
                                      </p:cBhvr>
                                    </p:animEffect>
                                    <p:set>
                                      <p:cBhvr>
                                        <p:cTn id="16" dur="1" fill="hold">
                                          <p:stCondLst>
                                            <p:cond delay="499"/>
                                          </p:stCondLst>
                                        </p:cTn>
                                        <p:tgtEl>
                                          <p:spTgt spid="13"/>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0" presetClass="exit" presetSubtype="0" fill="hold" nodeType="with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par>
                                <p:cTn id="26" presetID="10" presetClass="exit" presetSubtype="0" fill="hold" nodeType="withEffect">
                                  <p:stCondLst>
                                    <p:cond delay="0"/>
                                  </p:stCondLst>
                                  <p:childTnLst>
                                    <p:animEffect transition="out" filter="fade">
                                      <p:cBhvr>
                                        <p:cTn id="27" dur="500"/>
                                        <p:tgtEl>
                                          <p:spTgt spid="15"/>
                                        </p:tgtEl>
                                      </p:cBhvr>
                                    </p:animEffect>
                                    <p:set>
                                      <p:cBhvr>
                                        <p:cTn id="28"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总结</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646934" y="252592"/>
            <a:ext cx="5328592" cy="6485969"/>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课程助理</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550590" y="740276"/>
            <a:ext cx="4491894" cy="6002620"/>
          </a:xfrm>
          <a:prstGeom prst="rect">
            <a:avLst/>
          </a:prstGeom>
        </p:spPr>
      </p:pic>
      <p:pic>
        <p:nvPicPr>
          <p:cNvPr id="3" name="图片 2"/>
          <p:cNvPicPr>
            <a:picLocks noChangeAspect="1"/>
          </p:cNvPicPr>
          <p:nvPr/>
        </p:nvPicPr>
        <p:blipFill>
          <a:blip r:embed="rId2"/>
          <a:stretch>
            <a:fillRect/>
          </a:stretch>
        </p:blipFill>
        <p:spPr>
          <a:xfrm>
            <a:off x="5303118" y="1269554"/>
            <a:ext cx="6264696" cy="5222565"/>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106680" y="0"/>
            <a:ext cx="2938780" cy="6859270"/>
          </a:xfrm>
          <a:prstGeom prst="rect">
            <a:avLst/>
          </a:prstGeom>
          <a:solidFill>
            <a:srgbClr val="38B1BF"/>
          </a:solidFill>
          <a:ln>
            <a:noFill/>
          </a:ln>
          <a:effectLst>
            <a:outerShdw blurRad="50800" dist="38100" dir="2700000" algn="tl" rotWithShape="0">
              <a:prstClr val="black">
                <a:alpha val="40000"/>
              </a:prstClr>
            </a:outerShdw>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TextBox 36"/>
          <p:cNvSpPr txBox="1"/>
          <p:nvPr/>
        </p:nvSpPr>
        <p:spPr>
          <a:xfrm>
            <a:off x="-276651" y="2922512"/>
            <a:ext cx="2808312" cy="614045"/>
          </a:xfrm>
          <a:prstGeom prst="rect">
            <a:avLst/>
          </a:prstGeom>
          <a:noFill/>
        </p:spPr>
        <p:txBody>
          <a:bodyPr wrap="square" lIns="121948" tIns="60973" rIns="121948" bIns="60973">
            <a:spAutoFit/>
          </a:bodyPr>
          <a:lstStyle/>
          <a:p>
            <a:pPr algn="r">
              <a:defRPr/>
            </a:pPr>
            <a:r>
              <a:rPr lang="zh-CN" altLang="en-US" sz="3200" b="1" dirty="0" smtClean="0">
                <a:solidFill>
                  <a:schemeClr val="bg1"/>
                </a:solidFill>
                <a:latin typeface="微软雅黑" panose="020B0503020204020204" pitchFamily="34" charset="-122"/>
                <a:ea typeface="微软雅黑" panose="020B0503020204020204" pitchFamily="34" charset="-122"/>
              </a:rPr>
              <a:t>参考文献</a:t>
            </a:r>
            <a:endParaRPr lang="zh-CN" sz="3200" b="1"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001133" y="117426"/>
            <a:ext cx="9141807" cy="7294305"/>
          </a:xfrm>
          <a:prstGeom prst="rect">
            <a:avLst/>
          </a:prstGeom>
          <a:noFill/>
        </p:spPr>
        <p:txBody>
          <a:bodyPr wrap="square" rtlCol="0">
            <a:spAutoFit/>
          </a:bodyPr>
          <a:lstStyle/>
          <a:p>
            <a:r>
              <a:rPr lang="en-US" altLang="zh-CN" sz="1800" dirty="0" smtClean="0"/>
              <a:t>[1]</a:t>
            </a:r>
            <a:r>
              <a:rPr lang="zh-CN" altLang="en-US" sz="1800" dirty="0" smtClean="0"/>
              <a:t> </a:t>
            </a:r>
            <a:r>
              <a:rPr lang="en-US" altLang="zh-CN" sz="1800" dirty="0" smtClean="0"/>
              <a:t>PRD2018-G11 </a:t>
            </a:r>
            <a:r>
              <a:rPr lang="zh-CN" altLang="en-US" sz="1800" dirty="0" smtClean="0"/>
              <a:t>可行性分析报告</a:t>
            </a:r>
            <a:r>
              <a:rPr lang="en-US" altLang="zh-CN" sz="1800" dirty="0" smtClean="0"/>
              <a:t>v1.0.0</a:t>
            </a:r>
            <a:endParaRPr lang="en-US" altLang="zh-CN" sz="1800" dirty="0" smtClean="0"/>
          </a:p>
          <a:p>
            <a:endParaRPr lang="en-US" altLang="zh-CN" sz="1800" dirty="0" smtClean="0">
              <a:effectLst>
                <a:outerShdw blurRad="38100" dist="19050" dir="2700000" algn="tl" rotWithShape="0">
                  <a:schemeClr val="dk1">
                    <a:alpha val="40000"/>
                  </a:schemeClr>
                </a:outerShdw>
              </a:effectLst>
            </a:endParaRPr>
          </a:p>
          <a:p>
            <a:r>
              <a:rPr lang="en-US" altLang="zh-CN" sz="1800" dirty="0" smtClean="0">
                <a:solidFill>
                  <a:schemeClr val="tx1"/>
                </a:solidFill>
                <a:effectLst>
                  <a:outerShdw blurRad="38100" dist="19050" dir="2700000" algn="tl" rotWithShape="0">
                    <a:schemeClr val="dk1">
                      <a:alpha val="40000"/>
                    </a:schemeClr>
                  </a:outerShdw>
                </a:effectLst>
              </a:rPr>
              <a:t>[2] PRD2018-G11 </a:t>
            </a:r>
            <a:r>
              <a:rPr lang="zh-CN" altLang="en-US" sz="1800" dirty="0" smtClean="0">
                <a:solidFill>
                  <a:schemeClr val="tx1"/>
                </a:solidFill>
                <a:effectLst>
                  <a:outerShdw blurRad="38100" dist="19050" dir="2700000" algn="tl" rotWithShape="0">
                    <a:schemeClr val="dk1">
                      <a:alpha val="40000"/>
                    </a:schemeClr>
                  </a:outerShdw>
                </a:effectLst>
              </a:rPr>
              <a:t>项目总体计划</a:t>
            </a:r>
            <a:r>
              <a:rPr lang="en-US" altLang="zh-CN" sz="1800" dirty="0" smtClean="0">
                <a:solidFill>
                  <a:schemeClr val="tx1"/>
                </a:solidFill>
                <a:effectLst>
                  <a:outerShdw blurRad="38100" dist="19050" dir="2700000" algn="tl" rotWithShape="0">
                    <a:schemeClr val="dk1">
                      <a:alpha val="40000"/>
                    </a:schemeClr>
                  </a:outerShdw>
                </a:effectLst>
              </a:rPr>
              <a:t>v1.0.0</a:t>
            </a:r>
            <a:endParaRPr lang="en-US" altLang="zh-CN" sz="1800" dirty="0" smtClean="0">
              <a:solidFill>
                <a:schemeClr val="tx1"/>
              </a:solidFill>
              <a:effectLst>
                <a:outerShdw blurRad="38100" dist="19050" dir="2700000" algn="tl" rotWithShape="0">
                  <a:schemeClr val="dk1">
                    <a:alpha val="40000"/>
                  </a:schemeClr>
                </a:outerShdw>
              </a:effectLst>
            </a:endParaRPr>
          </a:p>
          <a:p>
            <a:endParaRPr lang="en-US" altLang="zh-CN" sz="1800" dirty="0" smtClean="0">
              <a:effectLst>
                <a:outerShdw blurRad="38100" dist="19050" dir="2700000" algn="tl" rotWithShape="0">
                  <a:schemeClr val="dk1">
                    <a:alpha val="40000"/>
                  </a:schemeClr>
                </a:outerShdw>
              </a:effectLst>
            </a:endParaRPr>
          </a:p>
          <a:p>
            <a:r>
              <a:rPr lang="en-US" altLang="zh-CN" sz="1800" dirty="0" smtClean="0">
                <a:effectLst>
                  <a:outerShdw blurRad="38100" dist="19050" dir="2700000" algn="tl" rotWithShape="0">
                    <a:schemeClr val="dk1">
                      <a:alpha val="40000"/>
                    </a:schemeClr>
                  </a:outerShdw>
                </a:effectLst>
              </a:rPr>
              <a:t>[3] PRD2018-G11 </a:t>
            </a:r>
            <a:r>
              <a:rPr lang="zh-CN" altLang="en-US" sz="1800" dirty="0" smtClean="0">
                <a:effectLst>
                  <a:outerShdw blurRad="38100" dist="19050" dir="2700000" algn="tl" rotWithShape="0">
                    <a:schemeClr val="dk1">
                      <a:alpha val="40000"/>
                    </a:schemeClr>
                  </a:outerShdw>
                </a:effectLst>
              </a:rPr>
              <a:t>需求工程项目计划</a:t>
            </a:r>
            <a:r>
              <a:rPr lang="en-US" altLang="zh-CN" sz="1800" dirty="0" smtClean="0">
                <a:effectLst>
                  <a:outerShdw blurRad="38100" dist="19050" dir="2700000" algn="tl" rotWithShape="0">
                    <a:schemeClr val="dk1">
                      <a:alpha val="40000"/>
                    </a:schemeClr>
                  </a:outerShdw>
                </a:effectLst>
              </a:rPr>
              <a:t>v1.0.0</a:t>
            </a:r>
            <a:endParaRPr lang="en-US" altLang="zh-CN" sz="1800" dirty="0" smtClean="0">
              <a:effectLst>
                <a:outerShdw blurRad="38100" dist="19050" dir="2700000" algn="tl" rotWithShape="0">
                  <a:schemeClr val="dk1">
                    <a:alpha val="40000"/>
                  </a:schemeClr>
                </a:outerShdw>
              </a:effectLst>
            </a:endParaRPr>
          </a:p>
          <a:p>
            <a:endParaRPr lang="en-US" altLang="zh-CN" sz="1800" dirty="0" smtClean="0">
              <a:solidFill>
                <a:schemeClr val="tx1"/>
              </a:solidFill>
              <a:effectLst>
                <a:outerShdw blurRad="38100" dist="19050" dir="2700000" algn="tl" rotWithShape="0">
                  <a:schemeClr val="dk1">
                    <a:alpha val="40000"/>
                  </a:schemeClr>
                </a:outerShdw>
              </a:effectLst>
            </a:endParaRPr>
          </a:p>
          <a:p>
            <a:r>
              <a:rPr lang="en-US" altLang="zh-CN" sz="1800" dirty="0" smtClean="0">
                <a:effectLst>
                  <a:outerShdw blurRad="38100" dist="19050" dir="2700000" algn="tl" rotWithShape="0">
                    <a:schemeClr val="dk1">
                      <a:alpha val="40000"/>
                    </a:schemeClr>
                  </a:outerShdw>
                </a:effectLst>
              </a:rPr>
              <a:t>[4] PRD2018-G11 SRS</a:t>
            </a:r>
            <a:r>
              <a:rPr lang="zh-CN" altLang="en-US" sz="1800" dirty="0" smtClean="0">
                <a:effectLst>
                  <a:outerShdw blurRad="38100" dist="19050" dir="2700000" algn="tl" rotWithShape="0">
                    <a:schemeClr val="dk1">
                      <a:alpha val="40000"/>
                    </a:schemeClr>
                  </a:outerShdw>
                </a:effectLst>
              </a:rPr>
              <a:t>文档</a:t>
            </a:r>
            <a:r>
              <a:rPr lang="en-US" altLang="zh-CN" sz="1800" dirty="0" smtClean="0">
                <a:effectLst>
                  <a:outerShdw blurRad="38100" dist="19050" dir="2700000" algn="tl" rotWithShape="0">
                    <a:schemeClr val="dk1">
                      <a:alpha val="40000"/>
                    </a:schemeClr>
                  </a:outerShdw>
                </a:effectLst>
              </a:rPr>
              <a:t>v1.0.0</a:t>
            </a:r>
            <a:endParaRPr lang="en-US" altLang="zh-CN" sz="1800" dirty="0" smtClean="0">
              <a:effectLst>
                <a:outerShdw blurRad="38100" dist="19050" dir="2700000" algn="tl" rotWithShape="0">
                  <a:schemeClr val="dk1">
                    <a:alpha val="40000"/>
                  </a:schemeClr>
                </a:outerShdw>
              </a:effectLst>
            </a:endParaRPr>
          </a:p>
          <a:p>
            <a:endParaRPr lang="en-US" altLang="zh-CN" sz="1800" dirty="0" smtClean="0">
              <a:solidFill>
                <a:schemeClr val="tx1"/>
              </a:solidFill>
              <a:effectLst>
                <a:outerShdw blurRad="38100" dist="19050" dir="2700000" algn="tl" rotWithShape="0">
                  <a:schemeClr val="dk1">
                    <a:alpha val="40000"/>
                  </a:schemeClr>
                </a:outerShdw>
              </a:effectLst>
            </a:endParaRPr>
          </a:p>
          <a:p>
            <a:r>
              <a:rPr lang="en-US" altLang="zh-CN" sz="1800" dirty="0" smtClean="0">
                <a:effectLst>
                  <a:outerShdw blurRad="38100" dist="19050" dir="2700000" algn="tl" rotWithShape="0">
                    <a:schemeClr val="dk1">
                      <a:alpha val="40000"/>
                    </a:schemeClr>
                  </a:outerShdw>
                </a:effectLst>
              </a:rPr>
              <a:t>[5] PRD2018-G11 </a:t>
            </a:r>
            <a:r>
              <a:rPr lang="zh-CN" altLang="en-US" sz="1800" dirty="0" smtClean="0">
                <a:effectLst>
                  <a:outerShdw blurRad="38100" dist="19050" dir="2700000" algn="tl" rotWithShape="0">
                    <a:schemeClr val="dk1">
                      <a:alpha val="40000"/>
                    </a:schemeClr>
                  </a:outerShdw>
                </a:effectLst>
              </a:rPr>
              <a:t>用户手册</a:t>
            </a:r>
            <a:r>
              <a:rPr lang="en-US" altLang="zh-CN" sz="1800" smtClean="0">
                <a:effectLst>
                  <a:outerShdw blurRad="38100" dist="19050" dir="2700000" algn="tl" rotWithShape="0">
                    <a:schemeClr val="dk1">
                      <a:alpha val="40000"/>
                    </a:schemeClr>
                  </a:outerShdw>
                </a:effectLst>
              </a:rPr>
              <a:t>v1.0.0                     [13] </a:t>
            </a:r>
            <a:r>
              <a:rPr lang="en-US" altLang="zh-CN" sz="1800" dirty="0">
                <a:effectLst>
                  <a:outerShdw blurRad="38100" dist="19050" dir="2700000" algn="tl" rotWithShape="0">
                    <a:schemeClr val="dk1">
                      <a:alpha val="40000"/>
                    </a:schemeClr>
                  </a:outerShdw>
                </a:effectLst>
              </a:rPr>
              <a:t>PRD2018-G11 </a:t>
            </a:r>
            <a:r>
              <a:rPr lang="zh-CN" altLang="en-US" sz="1800" dirty="0" smtClean="0">
                <a:effectLst>
                  <a:outerShdw blurRad="38100" dist="19050" dir="2700000" algn="tl" rotWithShape="0">
                    <a:schemeClr val="dk1">
                      <a:alpha val="40000"/>
                    </a:schemeClr>
                  </a:outerShdw>
                </a:effectLst>
              </a:rPr>
              <a:t>需求变更影响分析报告</a:t>
            </a:r>
            <a:r>
              <a:rPr lang="en-US" altLang="zh-CN" sz="1800" dirty="0" smtClean="0">
                <a:effectLst>
                  <a:outerShdw blurRad="38100" dist="19050" dir="2700000" algn="tl" rotWithShape="0">
                    <a:schemeClr val="dk1">
                      <a:alpha val="40000"/>
                    </a:schemeClr>
                  </a:outerShdw>
                </a:effectLst>
              </a:rPr>
              <a:t>v1.0.0</a:t>
            </a:r>
            <a:endParaRPr lang="en-US" altLang="zh-CN" sz="1800" dirty="0">
              <a:effectLst>
                <a:outerShdw blurRad="38100" dist="19050" dir="2700000" algn="tl" rotWithShape="0">
                  <a:schemeClr val="dk1">
                    <a:alpha val="40000"/>
                  </a:schemeClr>
                </a:outerShdw>
              </a:effectLst>
            </a:endParaRPr>
          </a:p>
          <a:p>
            <a:endParaRPr lang="en-US" altLang="zh-CN" sz="1800" dirty="0" smtClean="0">
              <a:solidFill>
                <a:schemeClr val="tx1"/>
              </a:solidFill>
              <a:effectLst>
                <a:outerShdw blurRad="38100" dist="19050" dir="2700000" algn="tl" rotWithShape="0">
                  <a:schemeClr val="dk1">
                    <a:alpha val="40000"/>
                  </a:schemeClr>
                </a:outerShdw>
              </a:effectLst>
            </a:endParaRPr>
          </a:p>
          <a:p>
            <a:r>
              <a:rPr lang="en-US" altLang="zh-CN" sz="1800" dirty="0" smtClean="0">
                <a:effectLst>
                  <a:outerShdw blurRad="38100" dist="19050" dir="2700000" algn="tl" rotWithShape="0">
                    <a:schemeClr val="dk1">
                      <a:alpha val="40000"/>
                    </a:schemeClr>
                  </a:outerShdw>
                </a:effectLst>
              </a:rPr>
              <a:t>[6] PRD2018-G11 </a:t>
            </a:r>
            <a:r>
              <a:rPr lang="zh-CN" altLang="en-US" sz="1800" dirty="0" smtClean="0">
                <a:effectLst>
                  <a:outerShdw blurRad="38100" dist="19050" dir="2700000" algn="tl" rotWithShape="0">
                    <a:schemeClr val="dk1">
                      <a:alpha val="40000"/>
                    </a:schemeClr>
                  </a:outerShdw>
                </a:effectLst>
              </a:rPr>
              <a:t>愿景与范围文档</a:t>
            </a:r>
            <a:r>
              <a:rPr lang="en-US" altLang="zh-CN" sz="1800" dirty="0" smtClean="0">
                <a:effectLst>
                  <a:outerShdw blurRad="38100" dist="19050" dir="2700000" algn="tl" rotWithShape="0">
                    <a:schemeClr val="dk1">
                      <a:alpha val="40000"/>
                    </a:schemeClr>
                  </a:outerShdw>
                </a:effectLst>
              </a:rPr>
              <a:t>v1.0.0</a:t>
            </a:r>
            <a:endParaRPr lang="en-US" altLang="zh-CN" sz="1800" dirty="0" smtClean="0">
              <a:effectLst>
                <a:outerShdw blurRad="38100" dist="19050" dir="2700000" algn="tl" rotWithShape="0">
                  <a:schemeClr val="dk1">
                    <a:alpha val="40000"/>
                  </a:schemeClr>
                </a:outerShdw>
              </a:effectLst>
            </a:endParaRPr>
          </a:p>
          <a:p>
            <a:endParaRPr lang="en-US" altLang="zh-CN" sz="1800" dirty="0" smtClean="0">
              <a:solidFill>
                <a:schemeClr val="tx1"/>
              </a:solidFill>
              <a:effectLst>
                <a:outerShdw blurRad="38100" dist="19050" dir="2700000" algn="tl" rotWithShape="0">
                  <a:schemeClr val="dk1">
                    <a:alpha val="40000"/>
                  </a:schemeClr>
                </a:outerShdw>
              </a:effectLst>
            </a:endParaRPr>
          </a:p>
          <a:p>
            <a:r>
              <a:rPr lang="en-US" altLang="zh-CN" sz="1800" dirty="0" smtClean="0">
                <a:effectLst>
                  <a:outerShdw blurRad="38100" dist="19050" dir="2700000" algn="tl" rotWithShape="0">
                    <a:schemeClr val="dk1">
                      <a:alpha val="40000"/>
                    </a:schemeClr>
                  </a:outerShdw>
                </a:effectLst>
              </a:rPr>
              <a:t>[7] PRD2018-G11 </a:t>
            </a:r>
            <a:r>
              <a:rPr lang="zh-CN" altLang="en-US" sz="1800" dirty="0" smtClean="0">
                <a:effectLst>
                  <a:outerShdw blurRad="38100" dist="19050" dir="2700000" algn="tl" rotWithShape="0">
                    <a:schemeClr val="dk1">
                      <a:alpha val="40000"/>
                    </a:schemeClr>
                  </a:outerShdw>
                </a:effectLst>
              </a:rPr>
              <a:t>测试用例</a:t>
            </a:r>
            <a:r>
              <a:rPr lang="en-US" altLang="zh-CN" sz="1800" dirty="0" smtClean="0">
                <a:effectLst>
                  <a:outerShdw blurRad="38100" dist="19050" dir="2700000" algn="tl" rotWithShape="0">
                    <a:schemeClr val="dk1">
                      <a:alpha val="40000"/>
                    </a:schemeClr>
                  </a:outerShdw>
                </a:effectLst>
              </a:rPr>
              <a:t>v1.0.0</a:t>
            </a:r>
            <a:endParaRPr lang="en-US" altLang="zh-CN" sz="1800" dirty="0" smtClean="0">
              <a:effectLst>
                <a:outerShdw blurRad="38100" dist="19050" dir="2700000" algn="tl" rotWithShape="0">
                  <a:schemeClr val="dk1">
                    <a:alpha val="40000"/>
                  </a:schemeClr>
                </a:outerShdw>
              </a:effectLst>
            </a:endParaRPr>
          </a:p>
          <a:p>
            <a:endParaRPr lang="en-US" altLang="zh-CN" sz="1800" dirty="0" smtClean="0">
              <a:solidFill>
                <a:schemeClr val="tx1"/>
              </a:solidFill>
              <a:effectLst>
                <a:outerShdw blurRad="38100" dist="19050" dir="2700000" algn="tl" rotWithShape="0">
                  <a:schemeClr val="dk1">
                    <a:alpha val="40000"/>
                  </a:schemeClr>
                </a:outerShdw>
              </a:effectLst>
            </a:endParaRPr>
          </a:p>
          <a:p>
            <a:r>
              <a:rPr lang="en-US" altLang="zh-CN" sz="1800" dirty="0" smtClean="0">
                <a:effectLst>
                  <a:outerShdw blurRad="38100" dist="19050" dir="2700000" algn="tl" rotWithShape="0">
                    <a:schemeClr val="dk1">
                      <a:alpha val="40000"/>
                    </a:schemeClr>
                  </a:outerShdw>
                </a:effectLst>
              </a:rPr>
              <a:t>[8] PRD2018-G11 </a:t>
            </a:r>
            <a:r>
              <a:rPr lang="zh-CN" altLang="en-US" sz="1800" dirty="0" smtClean="0">
                <a:effectLst>
                  <a:outerShdw blurRad="38100" dist="19050" dir="2700000" algn="tl" rotWithShape="0">
                    <a:schemeClr val="dk1">
                      <a:alpha val="40000"/>
                    </a:schemeClr>
                  </a:outerShdw>
                </a:effectLst>
              </a:rPr>
              <a:t>测试计划</a:t>
            </a:r>
            <a:r>
              <a:rPr lang="en-US" altLang="zh-CN" sz="1800" dirty="0" smtClean="0">
                <a:effectLst>
                  <a:outerShdw blurRad="38100" dist="19050" dir="2700000" algn="tl" rotWithShape="0">
                    <a:schemeClr val="dk1">
                      <a:alpha val="40000"/>
                    </a:schemeClr>
                  </a:outerShdw>
                </a:effectLst>
              </a:rPr>
              <a:t>v1.0.0</a:t>
            </a:r>
            <a:endParaRPr lang="en-US" altLang="zh-CN" sz="1800" dirty="0" smtClean="0">
              <a:effectLst>
                <a:outerShdw blurRad="38100" dist="19050" dir="2700000" algn="tl" rotWithShape="0">
                  <a:schemeClr val="dk1">
                    <a:alpha val="40000"/>
                  </a:schemeClr>
                </a:outerShdw>
              </a:effectLst>
            </a:endParaRPr>
          </a:p>
          <a:p>
            <a:endParaRPr lang="en-US" altLang="zh-CN" sz="1800" dirty="0">
              <a:solidFill>
                <a:schemeClr val="tx1"/>
              </a:solidFill>
              <a:effectLst>
                <a:outerShdw blurRad="38100" dist="19050" dir="2700000" algn="tl" rotWithShape="0">
                  <a:schemeClr val="dk1">
                    <a:alpha val="40000"/>
                  </a:schemeClr>
                </a:outerShdw>
              </a:effectLst>
            </a:endParaRPr>
          </a:p>
          <a:p>
            <a:r>
              <a:rPr lang="en-US" altLang="zh-CN" sz="1800" dirty="0" smtClean="0">
                <a:effectLst>
                  <a:outerShdw blurRad="38100" dist="19050" dir="2700000" algn="tl" rotWithShape="0">
                    <a:schemeClr val="dk1">
                      <a:alpha val="40000"/>
                    </a:schemeClr>
                  </a:outerShdw>
                </a:effectLst>
              </a:rPr>
              <a:t>[10] PRD2018-G11 </a:t>
            </a:r>
            <a:r>
              <a:rPr lang="zh-CN" altLang="en-US" sz="1800" dirty="0" smtClean="0">
                <a:effectLst>
                  <a:outerShdw blurRad="38100" dist="19050" dir="2700000" algn="tl" rotWithShape="0">
                    <a:schemeClr val="dk1">
                      <a:alpha val="40000"/>
                    </a:schemeClr>
                  </a:outerShdw>
                </a:effectLst>
              </a:rPr>
              <a:t>项目部署计划</a:t>
            </a:r>
            <a:r>
              <a:rPr lang="en-US" altLang="zh-CN" sz="1800" dirty="0" smtClean="0">
                <a:effectLst>
                  <a:outerShdw blurRad="38100" dist="19050" dir="2700000" algn="tl" rotWithShape="0">
                    <a:schemeClr val="dk1">
                      <a:alpha val="40000"/>
                    </a:schemeClr>
                  </a:outerShdw>
                </a:effectLst>
              </a:rPr>
              <a:t>v1.0.0</a:t>
            </a:r>
            <a:endParaRPr lang="en-US" altLang="zh-CN" sz="1800" dirty="0" smtClean="0">
              <a:effectLst>
                <a:outerShdw blurRad="38100" dist="19050" dir="2700000" algn="tl" rotWithShape="0">
                  <a:schemeClr val="dk1">
                    <a:alpha val="40000"/>
                  </a:schemeClr>
                </a:outerShdw>
              </a:effectLst>
            </a:endParaRPr>
          </a:p>
          <a:p>
            <a:endParaRPr lang="en-US" altLang="zh-CN" sz="1800" dirty="0">
              <a:solidFill>
                <a:schemeClr val="tx1"/>
              </a:solidFill>
              <a:effectLst>
                <a:outerShdw blurRad="38100" dist="19050" dir="2700000" algn="tl" rotWithShape="0">
                  <a:schemeClr val="dk1">
                    <a:alpha val="40000"/>
                  </a:schemeClr>
                </a:outerShdw>
              </a:effectLst>
            </a:endParaRPr>
          </a:p>
          <a:p>
            <a:r>
              <a:rPr lang="en-US" altLang="zh-CN" sz="1800" dirty="0" smtClean="0">
                <a:effectLst>
                  <a:outerShdw blurRad="38100" dist="19050" dir="2700000" algn="tl" rotWithShape="0">
                    <a:schemeClr val="dk1">
                      <a:alpha val="40000"/>
                    </a:schemeClr>
                  </a:outerShdw>
                </a:effectLst>
              </a:rPr>
              <a:t>[11] PRD2018-G11 </a:t>
            </a:r>
            <a:r>
              <a:rPr lang="zh-CN" altLang="en-US" sz="1800" dirty="0" smtClean="0">
                <a:effectLst>
                  <a:outerShdw blurRad="38100" dist="19050" dir="2700000" algn="tl" rotWithShape="0">
                    <a:schemeClr val="dk1">
                      <a:alpha val="40000"/>
                    </a:schemeClr>
                  </a:outerShdw>
                </a:effectLst>
              </a:rPr>
              <a:t>培训计划 </a:t>
            </a:r>
            <a:r>
              <a:rPr lang="en-US" altLang="zh-CN" sz="1800" dirty="0" smtClean="0">
                <a:effectLst>
                  <a:outerShdw blurRad="38100" dist="19050" dir="2700000" algn="tl" rotWithShape="0">
                    <a:schemeClr val="dk1">
                      <a:alpha val="40000"/>
                    </a:schemeClr>
                  </a:outerShdw>
                </a:effectLst>
              </a:rPr>
              <a:t>v1.0.0</a:t>
            </a:r>
            <a:endParaRPr lang="en-US" altLang="zh-CN" sz="1800" dirty="0" smtClean="0">
              <a:effectLst>
                <a:outerShdw blurRad="38100" dist="19050" dir="2700000" algn="tl" rotWithShape="0">
                  <a:schemeClr val="dk1">
                    <a:alpha val="40000"/>
                  </a:schemeClr>
                </a:outerShdw>
              </a:effectLst>
            </a:endParaRPr>
          </a:p>
          <a:p>
            <a:endParaRPr lang="en-US" altLang="zh-CN" sz="1800" dirty="0">
              <a:solidFill>
                <a:schemeClr val="tx1"/>
              </a:solidFill>
              <a:effectLst>
                <a:outerShdw blurRad="38100" dist="19050" dir="2700000" algn="tl" rotWithShape="0">
                  <a:schemeClr val="dk1">
                    <a:alpha val="40000"/>
                  </a:schemeClr>
                </a:outerShdw>
              </a:effectLst>
            </a:endParaRPr>
          </a:p>
          <a:p>
            <a:r>
              <a:rPr lang="en-US" altLang="zh-CN" sz="1800" dirty="0" smtClean="0">
                <a:effectLst>
                  <a:outerShdw blurRad="38100" dist="19050" dir="2700000" algn="tl" rotWithShape="0">
                    <a:schemeClr val="dk1">
                      <a:alpha val="40000"/>
                    </a:schemeClr>
                  </a:outerShdw>
                </a:effectLst>
              </a:rPr>
              <a:t>[12] PRD2018-G11 </a:t>
            </a:r>
            <a:r>
              <a:rPr lang="zh-CN" altLang="en-US" sz="1800" dirty="0" smtClean="0">
                <a:effectLst>
                  <a:outerShdw blurRad="38100" dist="19050" dir="2700000" algn="tl" rotWithShape="0">
                    <a:schemeClr val="dk1">
                      <a:alpha val="40000"/>
                    </a:schemeClr>
                  </a:outerShdw>
                </a:effectLst>
              </a:rPr>
              <a:t>系统维护计划</a:t>
            </a:r>
            <a:r>
              <a:rPr lang="en-US" altLang="zh-CN" sz="1800" dirty="0" smtClean="0">
                <a:effectLst>
                  <a:outerShdw blurRad="38100" dist="19050" dir="2700000" algn="tl" rotWithShape="0">
                    <a:schemeClr val="dk1">
                      <a:alpha val="40000"/>
                    </a:schemeClr>
                  </a:outerShdw>
                </a:effectLst>
              </a:rPr>
              <a:t>v1.0.0</a:t>
            </a:r>
            <a:endParaRPr lang="en-US" altLang="zh-CN" sz="1800" dirty="0" smtClean="0">
              <a:effectLst>
                <a:outerShdw blurRad="38100" dist="19050" dir="2700000" algn="tl" rotWithShape="0">
                  <a:schemeClr val="dk1">
                    <a:alpha val="40000"/>
                  </a:schemeClr>
                </a:outerShdw>
              </a:effectLst>
            </a:endParaRPr>
          </a:p>
          <a:p>
            <a:endParaRPr lang="en-US" altLang="zh-CN" sz="1800" dirty="0">
              <a:solidFill>
                <a:schemeClr val="tx1"/>
              </a:solidFill>
              <a:effectLst>
                <a:outerShdw blurRad="38100" dist="19050" dir="2700000" algn="tl" rotWithShape="0">
                  <a:schemeClr val="dk1">
                    <a:alpha val="40000"/>
                  </a:schemeClr>
                </a:outerShdw>
              </a:effectLst>
            </a:endParaRPr>
          </a:p>
          <a:p>
            <a:r>
              <a:rPr lang="en-US" altLang="zh-CN" sz="1800" dirty="0" smtClean="0">
                <a:effectLst>
                  <a:outerShdw blurRad="38100" dist="19050" dir="2700000" algn="tl" rotWithShape="0">
                    <a:schemeClr val="dk1">
                      <a:alpha val="40000"/>
                    </a:schemeClr>
                  </a:outerShdw>
                </a:effectLst>
              </a:rPr>
              <a:t>[12] PRD2018-G11 </a:t>
            </a:r>
            <a:r>
              <a:rPr lang="zh-CN" altLang="en-US" sz="1800" dirty="0" smtClean="0">
                <a:effectLst>
                  <a:outerShdw blurRad="38100" dist="19050" dir="2700000" algn="tl" rotWithShape="0">
                    <a:schemeClr val="dk1">
                      <a:alpha val="40000"/>
                    </a:schemeClr>
                  </a:outerShdw>
                </a:effectLst>
              </a:rPr>
              <a:t>项目总结报告</a:t>
            </a:r>
            <a:r>
              <a:rPr lang="en-US" altLang="zh-CN" sz="1800" dirty="0" smtClean="0">
                <a:effectLst>
                  <a:outerShdw blurRad="38100" dist="19050" dir="2700000" algn="tl" rotWithShape="0">
                    <a:schemeClr val="dk1">
                      <a:alpha val="40000"/>
                    </a:schemeClr>
                  </a:outerShdw>
                </a:effectLst>
              </a:rPr>
              <a:t>v1.0.0</a:t>
            </a:r>
            <a:endParaRPr lang="en-US" altLang="zh-CN" sz="1800" dirty="0">
              <a:solidFill>
                <a:schemeClr val="tx1"/>
              </a:solidFill>
              <a:effectLst>
                <a:outerShdw blurRad="38100" dist="19050" dir="2700000" algn="tl" rotWithShape="0">
                  <a:schemeClr val="dk1">
                    <a:alpha val="40000"/>
                  </a:schemeClr>
                </a:outerShdw>
              </a:effectLst>
            </a:endParaRPr>
          </a:p>
          <a:p>
            <a:endParaRPr lang="en-US" altLang="zh-CN" sz="1800" dirty="0" smtClean="0"/>
          </a:p>
          <a:p>
            <a:endParaRPr lang="zh-CN" altLang="en-US" sz="1800" dirty="0"/>
          </a:p>
        </p:txBody>
      </p:sp>
    </p:spTree>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250" fill="hold"/>
                                        <p:tgtEl>
                                          <p:spTgt spid="37"/>
                                        </p:tgtEl>
                                        <p:attrNameLst>
                                          <p:attrName>ppt_x</p:attrName>
                                        </p:attrNameLst>
                                      </p:cBhvr>
                                      <p:tavLst>
                                        <p:tav tm="0">
                                          <p:val>
                                            <p:strVal val="#ppt_x"/>
                                          </p:val>
                                        </p:tav>
                                        <p:tav tm="100000">
                                          <p:val>
                                            <p:strVal val="#ppt_x"/>
                                          </p:val>
                                        </p:tav>
                                      </p:tavLst>
                                    </p:anim>
                                    <p:anim calcmode="lin" valueType="num">
                                      <p:cBhvr>
                                        <p:cTn id="13" dur="250" fill="hold"/>
                                        <p:tgtEl>
                                          <p:spTgt spid="37"/>
                                        </p:tgtEl>
                                        <p:attrNameLst>
                                          <p:attrName>ppt_y</p:attrName>
                                        </p:attrNameLst>
                                      </p:cBhvr>
                                      <p:tavLst>
                                        <p:tav tm="0">
                                          <p:val>
                                            <p:strVal val="#ppt_y-#ppt_h/2"/>
                                          </p:val>
                                        </p:tav>
                                        <p:tav tm="100000">
                                          <p:val>
                                            <p:strVal val="#ppt_y"/>
                                          </p:val>
                                        </p:tav>
                                      </p:tavLst>
                                    </p:anim>
                                    <p:anim calcmode="lin" valueType="num">
                                      <p:cBhvr>
                                        <p:cTn id="14" dur="250" fill="hold"/>
                                        <p:tgtEl>
                                          <p:spTgt spid="37"/>
                                        </p:tgtEl>
                                        <p:attrNameLst>
                                          <p:attrName>ppt_w</p:attrName>
                                        </p:attrNameLst>
                                      </p:cBhvr>
                                      <p:tavLst>
                                        <p:tav tm="0">
                                          <p:val>
                                            <p:strVal val="#ppt_w"/>
                                          </p:val>
                                        </p:tav>
                                        <p:tav tm="100000">
                                          <p:val>
                                            <p:strVal val="#ppt_w"/>
                                          </p:val>
                                        </p:tav>
                                      </p:tavLst>
                                    </p:anim>
                                    <p:anim calcmode="lin" valueType="num">
                                      <p:cBhvr>
                                        <p:cTn id="15" dur="250" fill="hold"/>
                                        <p:tgtEl>
                                          <p:spTgt spid="3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7"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0"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151186"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1" y="6406814"/>
            <a:ext cx="3041773" cy="452774"/>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3" name="矩形 32"/>
          <p:cNvSpPr/>
          <p:nvPr/>
        </p:nvSpPr>
        <p:spPr>
          <a:xfrm>
            <a:off x="3041775" y="6406814"/>
            <a:ext cx="3063750" cy="452774"/>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4" name="矩形 33"/>
          <p:cNvSpPr/>
          <p:nvPr/>
        </p:nvSpPr>
        <p:spPr>
          <a:xfrm>
            <a:off x="6095207" y="6406814"/>
            <a:ext cx="3047603" cy="452774"/>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5" name="矩形 34"/>
          <p:cNvSpPr/>
          <p:nvPr/>
        </p:nvSpPr>
        <p:spPr>
          <a:xfrm>
            <a:off x="9142810" y="6406814"/>
            <a:ext cx="3047603" cy="452774"/>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6" name="矩形 35"/>
          <p:cNvSpPr/>
          <p:nvPr/>
        </p:nvSpPr>
        <p:spPr>
          <a:xfrm>
            <a:off x="0" y="-27390"/>
            <a:ext cx="3047603" cy="123423"/>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7" name="矩形 36"/>
          <p:cNvSpPr/>
          <p:nvPr/>
        </p:nvSpPr>
        <p:spPr>
          <a:xfrm>
            <a:off x="3047603" y="-27390"/>
            <a:ext cx="3047603" cy="123423"/>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8" name="矩形 37"/>
          <p:cNvSpPr/>
          <p:nvPr/>
        </p:nvSpPr>
        <p:spPr>
          <a:xfrm>
            <a:off x="6095207" y="-27390"/>
            <a:ext cx="3047603" cy="123423"/>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9" name="矩形 38"/>
          <p:cNvSpPr/>
          <p:nvPr/>
        </p:nvSpPr>
        <p:spPr>
          <a:xfrm>
            <a:off x="9142810" y="-27390"/>
            <a:ext cx="3047603" cy="12342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41" name="文本框 5"/>
          <p:cNvSpPr txBox="1"/>
          <p:nvPr/>
        </p:nvSpPr>
        <p:spPr>
          <a:xfrm>
            <a:off x="4842197" y="4797772"/>
            <a:ext cx="2308610" cy="384705"/>
          </a:xfrm>
          <a:prstGeom prst="rect">
            <a:avLst/>
          </a:prstGeom>
          <a:noFill/>
        </p:spPr>
        <p:txBody>
          <a:bodyPr wrap="none" lIns="91423" tIns="45712" rIns="91423" bIns="45712" rtlCol="0">
            <a:spAutoFit/>
          </a:bodyPr>
          <a:lstStyle/>
          <a:p>
            <a:pPr algn="ct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PRD</a:t>
            </a:r>
            <a:r>
              <a:rPr lang="en-US" sz="1900" dirty="0">
                <a:solidFill>
                  <a:schemeClr val="tx1">
                    <a:lumMod val="85000"/>
                    <a:lumOff val="15000"/>
                  </a:schemeClr>
                </a:solidFill>
                <a:latin typeface="微软雅黑" panose="020B0503020204020204" pitchFamily="34" charset="-122"/>
                <a:ea typeface="微软雅黑" panose="020B0503020204020204" pitchFamily="34" charset="-122"/>
              </a:rPr>
              <a:t>2018</a:t>
            </a: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sz="1900" dirty="0">
                <a:solidFill>
                  <a:schemeClr val="tx1">
                    <a:lumMod val="85000"/>
                    <a:lumOff val="15000"/>
                  </a:schemeClr>
                </a:solidFill>
                <a:latin typeface="微软雅黑" panose="020B0503020204020204" pitchFamily="34" charset="-122"/>
                <a:ea typeface="微软雅黑" panose="020B0503020204020204" pitchFamily="34" charset="-122"/>
              </a:rPr>
              <a:t>G11</a:t>
            </a:r>
            <a:r>
              <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rPr>
              <a:t>小组</a:t>
            </a:r>
            <a:endPar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2" name="矩形 41"/>
          <p:cNvSpPr/>
          <p:nvPr/>
        </p:nvSpPr>
        <p:spPr>
          <a:xfrm>
            <a:off x="4110906" y="3692461"/>
            <a:ext cx="3975100" cy="643890"/>
          </a:xfrm>
          <a:prstGeom prst="rect">
            <a:avLst/>
          </a:prstGeom>
          <a:noFill/>
          <a:ln>
            <a:noFill/>
          </a:ln>
          <a:effectLst>
            <a:glow rad="1905000">
              <a:srgbClr val="F14124">
                <a:alpha val="40000"/>
              </a:srgbClr>
            </a:glow>
            <a:softEdge rad="1270000"/>
          </a:effectLst>
        </p:spPr>
        <p:txBody>
          <a:bodyPr wrap="none" lIns="91423" tIns="45712" rIns="91423" bIns="45712">
            <a:spAutoFit/>
          </a:bodyPr>
          <a:lstStyle/>
          <a:p>
            <a:pPr algn="ctr"/>
            <a:r>
              <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rPr>
              <a:t>汇报结束 感谢观看</a:t>
            </a:r>
            <a:endPar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44" name="直接连接符 43"/>
          <p:cNvCxnSpPr/>
          <p:nvPr/>
        </p:nvCxnSpPr>
        <p:spPr>
          <a:xfrm>
            <a:off x="2639273" y="4529730"/>
            <a:ext cx="6911868" cy="0"/>
          </a:xfrm>
          <a:prstGeom prst="line">
            <a:avLst/>
          </a:prstGeom>
          <a:ln>
            <a:solidFill>
              <a:srgbClr val="38B1BF"/>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051300" y="5527040"/>
            <a:ext cx="4747895" cy="414020"/>
          </a:xfrm>
          <a:prstGeom prst="rect">
            <a:avLst/>
          </a:prstGeom>
          <a:noFill/>
        </p:spPr>
        <p:txBody>
          <a:bodyPr wrap="square" rtlCol="0">
            <a:spAutoFit/>
          </a:bodyPr>
          <a:lstStyle/>
          <a:p>
            <a:r>
              <a:rPr lang="zh-CN" altLang="en-US" kern="300" spc="2000">
                <a:solidFill>
                  <a:schemeClr val="tx1"/>
                </a:solidFill>
                <a:uFillTx/>
                <a:latin typeface="+中文标题" charset="0"/>
                <a:ea typeface="+mj-ea"/>
              </a:rPr>
              <a:t>浙江大学城市学院</a:t>
            </a:r>
            <a:endParaRPr lang="zh-CN" altLang="en-US" kern="300" spc="2000">
              <a:solidFill>
                <a:schemeClr val="tx1"/>
              </a:solidFill>
              <a:uFillTx/>
              <a:latin typeface="+中文标题" charset="0"/>
              <a:ea typeface="+mj-ea"/>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2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2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2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2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2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2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200"/>
                                        <p:tgtEl>
                                          <p:spTgt spid="35"/>
                                        </p:tgtEl>
                                      </p:cBhvr>
                                    </p:animEffect>
                                  </p:childTnLst>
                                </p:cTn>
                              </p:par>
                            </p:childTnLst>
                          </p:cTn>
                        </p:par>
                        <p:par>
                          <p:cTn id="29" fill="hold">
                            <p:stCondLst>
                              <p:cond delay="500"/>
                            </p:stCondLst>
                            <p:childTnLst>
                              <p:par>
                                <p:cTn id="30" presetID="2" presetClass="entr" presetSubtype="8" fill="hold" nodeType="after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additive="base">
                                        <p:cTn id="32" dur="500" fill="hold"/>
                                        <p:tgtEl>
                                          <p:spTgt spid="30"/>
                                        </p:tgtEl>
                                        <p:attrNameLst>
                                          <p:attrName>ppt_x</p:attrName>
                                        </p:attrNameLst>
                                      </p:cBhvr>
                                      <p:tavLst>
                                        <p:tav tm="0">
                                          <p:val>
                                            <p:strVal val="0-#ppt_w/2"/>
                                          </p:val>
                                        </p:tav>
                                        <p:tav tm="100000">
                                          <p:val>
                                            <p:strVal val="#ppt_x"/>
                                          </p:val>
                                        </p:tav>
                                      </p:tavLst>
                                    </p:anim>
                                    <p:anim calcmode="lin" valueType="num">
                                      <p:cBhvr additive="base">
                                        <p:cTn id="33" dur="500" fill="hold"/>
                                        <p:tgtEl>
                                          <p:spTgt spid="30"/>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500" fill="hold"/>
                                        <p:tgtEl>
                                          <p:spTgt spid="31"/>
                                        </p:tgtEl>
                                        <p:attrNameLst>
                                          <p:attrName>ppt_x</p:attrName>
                                        </p:attrNameLst>
                                      </p:cBhvr>
                                      <p:tavLst>
                                        <p:tav tm="0">
                                          <p:val>
                                            <p:strVal val="1+#ppt_w/2"/>
                                          </p:val>
                                        </p:tav>
                                        <p:tav tm="100000">
                                          <p:val>
                                            <p:strVal val="#ppt_x"/>
                                          </p:val>
                                        </p:tav>
                                      </p:tavLst>
                                    </p:anim>
                                    <p:anim calcmode="lin" valueType="num">
                                      <p:cBhvr additive="base">
                                        <p:cTn id="37" dur="500" fill="hold"/>
                                        <p:tgtEl>
                                          <p:spTgt spid="31"/>
                                        </p:tgtEl>
                                        <p:attrNameLst>
                                          <p:attrName>ppt_y</p:attrName>
                                        </p:attrNameLst>
                                      </p:cBhvr>
                                      <p:tavLst>
                                        <p:tav tm="0">
                                          <p:val>
                                            <p:strVal val="#ppt_y"/>
                                          </p:val>
                                        </p:tav>
                                        <p:tav tm="100000">
                                          <p:val>
                                            <p:strVal val="#ppt_y"/>
                                          </p:val>
                                        </p:tav>
                                      </p:tavLst>
                                    </p:anim>
                                  </p:childTnLst>
                                </p:cTn>
                              </p:par>
                            </p:childTnLst>
                          </p:cTn>
                        </p:par>
                        <p:par>
                          <p:cTn id="38" fill="hold">
                            <p:stCondLst>
                              <p:cond delay="1000"/>
                            </p:stCondLst>
                            <p:childTnLst>
                              <p:par>
                                <p:cTn id="39" presetID="16" presetClass="entr" presetSubtype="37" fill="hold" grpId="0" nodeType="after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barn(outVertical)">
                                      <p:cBhvr>
                                        <p:cTn id="41" dur="1000"/>
                                        <p:tgtEl>
                                          <p:spTgt spid="42"/>
                                        </p:tgtEl>
                                      </p:cBhvr>
                                    </p:animEffect>
                                  </p:childTnLst>
                                </p:cTn>
                              </p:par>
                            </p:childTnLst>
                          </p:cTn>
                        </p:par>
                        <p:par>
                          <p:cTn id="42" fill="hold">
                            <p:stCondLst>
                              <p:cond delay="2000"/>
                            </p:stCondLst>
                            <p:childTnLst>
                              <p:par>
                                <p:cTn id="43" presetID="22" presetClass="entr" presetSubtype="8" fill="hold" nodeType="after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wipe(left)">
                                      <p:cBhvr>
                                        <p:cTn id="45" dur="500"/>
                                        <p:tgtEl>
                                          <p:spTgt spid="44"/>
                                        </p:tgtEl>
                                      </p:cBhvr>
                                    </p:animEffect>
                                  </p:childTnLst>
                                </p:cTn>
                              </p:par>
                            </p:childTnLst>
                          </p:cTn>
                        </p:par>
                        <p:par>
                          <p:cTn id="46" fill="hold">
                            <p:stCondLst>
                              <p:cond delay="2500"/>
                            </p:stCondLst>
                            <p:childTnLst>
                              <p:par>
                                <p:cTn id="47" presetID="12" presetClass="entr" presetSubtype="4" fill="hold" grpId="0" nodeType="afterEffect">
                                  <p:stCondLst>
                                    <p:cond delay="0"/>
                                  </p:stCondLst>
                                  <p:childTnLst>
                                    <p:set>
                                      <p:cBhvr>
                                        <p:cTn id="48" dur="1" fill="hold">
                                          <p:stCondLst>
                                            <p:cond delay="0"/>
                                          </p:stCondLst>
                                        </p:cTn>
                                        <p:tgtEl>
                                          <p:spTgt spid="41"/>
                                        </p:tgtEl>
                                        <p:attrNameLst>
                                          <p:attrName>style.visibility</p:attrName>
                                        </p:attrNameLst>
                                      </p:cBhvr>
                                      <p:to>
                                        <p:strVal val="visible"/>
                                      </p:to>
                                    </p:set>
                                    <p:anim calcmode="lin" valueType="num">
                                      <p:cBhvr additive="base">
                                        <p:cTn id="49" dur="500"/>
                                        <p:tgtEl>
                                          <p:spTgt spid="41"/>
                                        </p:tgtEl>
                                        <p:attrNameLst>
                                          <p:attrName>ppt_y</p:attrName>
                                        </p:attrNameLst>
                                      </p:cBhvr>
                                      <p:tavLst>
                                        <p:tav tm="0">
                                          <p:val>
                                            <p:strVal val="#ppt_y+#ppt_h*1.125000"/>
                                          </p:val>
                                        </p:tav>
                                        <p:tav tm="100000">
                                          <p:val>
                                            <p:strVal val="#ppt_y"/>
                                          </p:val>
                                        </p:tav>
                                      </p:tavLst>
                                    </p:anim>
                                    <p:animEffect transition="in" filter="wipe(up)">
                                      <p:cBhvr>
                                        <p:cTn id="5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ldLvl="0" animBg="1"/>
      <p:bldP spid="33" grpId="0" bldLvl="0" animBg="1"/>
      <p:bldP spid="34" grpId="0" bldLvl="0" animBg="1"/>
      <p:bldP spid="35" grpId="0" bldLvl="0" animBg="1"/>
      <p:bldP spid="36" grpId="0" bldLvl="0" animBg="1"/>
      <p:bldP spid="37" grpId="0" bldLvl="0" animBg="1"/>
      <p:bldP spid="38" grpId="0" bldLvl="0" animBg="1"/>
      <p:bldP spid="39" grpId="0" bldLvl="0" animBg="1"/>
      <p:bldP spid="41" grpId="0"/>
      <p:bldP spid="42"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270" y="-59055"/>
            <a:ext cx="12192000" cy="1125538"/>
          </a:xfrm>
          <a:prstGeom prst="rect">
            <a:avLst/>
          </a:prstGeom>
          <a:solidFill>
            <a:srgbClr val="38B1B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AutoShape 3"/>
          <p:cNvSpPr>
            <a:spLocks noChangeArrowheads="1"/>
          </p:cNvSpPr>
          <p:nvPr/>
        </p:nvSpPr>
        <p:spPr bwMode="auto">
          <a:xfrm>
            <a:off x="910630" y="2061642"/>
            <a:ext cx="10422260" cy="4176464"/>
          </a:xfrm>
          <a:prstGeom prst="rect">
            <a:avLst/>
          </a:prstGeom>
          <a:solidFill>
            <a:schemeClr val="accent1"/>
          </a:solidFill>
          <a:ln w="12700" cmpd="sng">
            <a:no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AutoShape 3"/>
          <p:cNvSpPr>
            <a:spLocks noChangeArrowheads="1"/>
          </p:cNvSpPr>
          <p:nvPr/>
        </p:nvSpPr>
        <p:spPr bwMode="auto">
          <a:xfrm>
            <a:off x="1056063" y="1845618"/>
            <a:ext cx="10132018" cy="4248471"/>
          </a:xfrm>
          <a:prstGeom prst="rect">
            <a:avLst/>
          </a:prstGeom>
          <a:solidFill>
            <a:schemeClr val="bg1">
              <a:lumMod val="85000"/>
            </a:schemeClr>
          </a:solidFill>
          <a:ln w="12700" cmpd="sng">
            <a:no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5400" dirty="0" smtClean="0">
                <a:solidFill>
                  <a:srgbClr val="0885DA"/>
                </a:solidFill>
                <a:ea typeface="微软雅黑" panose="020B0503020204020204" pitchFamily="34" charset="-122"/>
              </a:rPr>
              <a:t>项目计划</a:t>
            </a:r>
            <a:endParaRPr lang="zh-CN" altLang="en-US" sz="5400" dirty="0">
              <a:solidFill>
                <a:srgbClr val="0885DA"/>
              </a:solidFill>
              <a:ea typeface="微软雅黑" panose="020B0503020204020204" pitchFamily="34" charset="-122"/>
            </a:endParaRPr>
          </a:p>
        </p:txBody>
      </p:sp>
    </p:spTree>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slide(fromTop)">
                                      <p:cBhvr>
                                        <p:cTn id="12" dur="500"/>
                                        <p:tgtEl>
                                          <p:spTgt spid="1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slide(fromBottom)">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16" grpId="0" bldLvl="0" animBg="1" autoUpdateAnimBg="0"/>
      <p:bldP spid="17" grpId="0" bldLvl="0" animBg="1"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endParaRPr lang="en-US" sz="2400" dirty="0"/>
          </a:p>
        </p:txBody>
      </p:sp>
      <p:sp>
        <p:nvSpPr>
          <p:cNvPr id="4" name="文本框 3"/>
          <p:cNvSpPr txBox="1"/>
          <p:nvPr/>
        </p:nvSpPr>
        <p:spPr>
          <a:xfrm>
            <a:off x="1855301"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项目里程碑</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5" name="右箭头 4"/>
          <p:cNvSpPr/>
          <p:nvPr/>
        </p:nvSpPr>
        <p:spPr>
          <a:xfrm>
            <a:off x="478582" y="3285778"/>
            <a:ext cx="1144927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上箭头 6"/>
          <p:cNvSpPr/>
          <p:nvPr/>
        </p:nvSpPr>
        <p:spPr>
          <a:xfrm rot="10800000">
            <a:off x="1080202" y="2565698"/>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61328" y="3717826"/>
            <a:ext cx="2069797" cy="415498"/>
          </a:xfrm>
          <a:prstGeom prst="rect">
            <a:avLst/>
          </a:prstGeom>
          <a:noFill/>
        </p:spPr>
        <p:txBody>
          <a:bodyPr wrap="none" rtlCol="0">
            <a:spAutoFit/>
          </a:bodyPr>
          <a:lstStyle/>
          <a:p>
            <a:r>
              <a:rPr lang="zh-CN" altLang="en-US" dirty="0" smtClean="0"/>
              <a:t>可行性分析阶段</a:t>
            </a:r>
            <a:endParaRPr lang="zh-CN" altLang="en-US" dirty="0"/>
          </a:p>
        </p:txBody>
      </p:sp>
      <p:pic>
        <p:nvPicPr>
          <p:cNvPr id="10" name="图片 9"/>
          <p:cNvPicPr>
            <a:picLocks noChangeAspect="1"/>
          </p:cNvPicPr>
          <p:nvPr/>
        </p:nvPicPr>
        <p:blipFill>
          <a:blip r:embed="rId1"/>
          <a:stretch>
            <a:fillRect/>
          </a:stretch>
        </p:blipFill>
        <p:spPr>
          <a:xfrm>
            <a:off x="24638" y="1381547"/>
            <a:ext cx="3088699" cy="1087407"/>
          </a:xfrm>
          <a:prstGeom prst="rect">
            <a:avLst/>
          </a:prstGeom>
        </p:spPr>
      </p:pic>
      <p:sp>
        <p:nvSpPr>
          <p:cNvPr id="12" name="上箭头 11"/>
          <p:cNvSpPr/>
          <p:nvPr/>
        </p:nvSpPr>
        <p:spPr>
          <a:xfrm>
            <a:off x="4030001" y="3773284"/>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076474" y="2925738"/>
            <a:ext cx="2339102" cy="415498"/>
          </a:xfrm>
          <a:prstGeom prst="rect">
            <a:avLst/>
          </a:prstGeom>
          <a:noFill/>
        </p:spPr>
        <p:txBody>
          <a:bodyPr wrap="none" rtlCol="0">
            <a:spAutoFit/>
          </a:bodyPr>
          <a:lstStyle/>
          <a:p>
            <a:r>
              <a:rPr lang="zh-CN" altLang="en-US" dirty="0" smtClean="0"/>
              <a:t>项目总体设计阶段</a:t>
            </a:r>
            <a:endParaRPr lang="zh-CN" altLang="en-US" dirty="0"/>
          </a:p>
        </p:txBody>
      </p:sp>
      <p:pic>
        <p:nvPicPr>
          <p:cNvPr id="11" name="图片 10"/>
          <p:cNvPicPr>
            <a:picLocks noChangeAspect="1"/>
          </p:cNvPicPr>
          <p:nvPr/>
        </p:nvPicPr>
        <p:blipFill>
          <a:blip r:embed="rId2"/>
          <a:stretch>
            <a:fillRect/>
          </a:stretch>
        </p:blipFill>
        <p:spPr>
          <a:xfrm>
            <a:off x="2612868" y="4725938"/>
            <a:ext cx="3266314" cy="1408522"/>
          </a:xfrm>
          <a:prstGeom prst="rect">
            <a:avLst/>
          </a:prstGeom>
        </p:spPr>
      </p:pic>
      <p:sp>
        <p:nvSpPr>
          <p:cNvPr id="15" name="上箭头 14"/>
          <p:cNvSpPr/>
          <p:nvPr/>
        </p:nvSpPr>
        <p:spPr>
          <a:xfrm rot="10800000">
            <a:off x="6631705" y="2560752"/>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5960606" y="3693223"/>
            <a:ext cx="1800493" cy="415498"/>
          </a:xfrm>
          <a:prstGeom prst="rect">
            <a:avLst/>
          </a:prstGeom>
          <a:noFill/>
        </p:spPr>
        <p:txBody>
          <a:bodyPr wrap="none" rtlCol="0">
            <a:spAutoFit/>
          </a:bodyPr>
          <a:lstStyle/>
          <a:p>
            <a:r>
              <a:rPr lang="zh-CN" altLang="en-US" dirty="0" smtClean="0"/>
              <a:t>需求分析阶段</a:t>
            </a:r>
            <a:endParaRPr lang="zh-CN" altLang="en-US" dirty="0"/>
          </a:p>
        </p:txBody>
      </p:sp>
      <p:pic>
        <p:nvPicPr>
          <p:cNvPr id="17" name="图片 16"/>
          <p:cNvPicPr>
            <a:picLocks noChangeAspect="1"/>
          </p:cNvPicPr>
          <p:nvPr/>
        </p:nvPicPr>
        <p:blipFill>
          <a:blip r:embed="rId3"/>
          <a:stretch>
            <a:fillRect/>
          </a:stretch>
        </p:blipFill>
        <p:spPr>
          <a:xfrm>
            <a:off x="5538265" y="13235"/>
            <a:ext cx="2645173" cy="2517339"/>
          </a:xfrm>
          <a:prstGeom prst="rect">
            <a:avLst/>
          </a:prstGeom>
        </p:spPr>
      </p:pic>
      <p:sp>
        <p:nvSpPr>
          <p:cNvPr id="19" name="文本框 18"/>
          <p:cNvSpPr txBox="1"/>
          <p:nvPr/>
        </p:nvSpPr>
        <p:spPr>
          <a:xfrm>
            <a:off x="8945548" y="2890614"/>
            <a:ext cx="1800493" cy="415498"/>
          </a:xfrm>
          <a:prstGeom prst="rect">
            <a:avLst/>
          </a:prstGeom>
          <a:noFill/>
        </p:spPr>
        <p:txBody>
          <a:bodyPr wrap="none" rtlCol="0">
            <a:spAutoFit/>
          </a:bodyPr>
          <a:lstStyle/>
          <a:p>
            <a:r>
              <a:rPr lang="zh-CN" altLang="en-US" dirty="0" smtClean="0"/>
              <a:t>需求变更阶段</a:t>
            </a:r>
            <a:endParaRPr lang="zh-CN" altLang="en-US" dirty="0"/>
          </a:p>
        </p:txBody>
      </p:sp>
      <p:sp>
        <p:nvSpPr>
          <p:cNvPr id="20" name="上箭头 19"/>
          <p:cNvSpPr/>
          <p:nvPr/>
        </p:nvSpPr>
        <p:spPr>
          <a:xfrm>
            <a:off x="9603036" y="3717826"/>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a:blip r:embed="rId4"/>
          <a:stretch>
            <a:fillRect/>
          </a:stretch>
        </p:blipFill>
        <p:spPr>
          <a:xfrm>
            <a:off x="8267789" y="4712064"/>
            <a:ext cx="3156009" cy="2091482"/>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endParaRPr lang="en-US" sz="2400" dirty="0"/>
          </a:p>
        </p:txBody>
      </p:sp>
      <p:sp>
        <p:nvSpPr>
          <p:cNvPr id="4" name="文本框 3"/>
          <p:cNvSpPr txBox="1"/>
          <p:nvPr/>
        </p:nvSpPr>
        <p:spPr>
          <a:xfrm>
            <a:off x="1855301"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项目里程碑</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5" name="右箭头 4"/>
          <p:cNvSpPr/>
          <p:nvPr/>
        </p:nvSpPr>
        <p:spPr>
          <a:xfrm>
            <a:off x="478582" y="3285778"/>
            <a:ext cx="1144927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上箭头 6"/>
          <p:cNvSpPr/>
          <p:nvPr/>
        </p:nvSpPr>
        <p:spPr>
          <a:xfrm rot="10800000">
            <a:off x="1469783" y="2565698"/>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50909" y="3717826"/>
            <a:ext cx="2608406" cy="415498"/>
          </a:xfrm>
          <a:prstGeom prst="rect">
            <a:avLst/>
          </a:prstGeom>
          <a:noFill/>
        </p:spPr>
        <p:txBody>
          <a:bodyPr wrap="none" rtlCol="0">
            <a:spAutoFit/>
          </a:bodyPr>
          <a:lstStyle/>
          <a:p>
            <a:r>
              <a:rPr lang="zh-CN" altLang="en-US" dirty="0" smtClean="0"/>
              <a:t>系统设计和实现阶段</a:t>
            </a:r>
            <a:endParaRPr lang="zh-CN" altLang="en-US" dirty="0"/>
          </a:p>
        </p:txBody>
      </p:sp>
      <p:pic>
        <p:nvPicPr>
          <p:cNvPr id="6" name="图片 5"/>
          <p:cNvPicPr>
            <a:picLocks noChangeAspect="1"/>
          </p:cNvPicPr>
          <p:nvPr/>
        </p:nvPicPr>
        <p:blipFill>
          <a:blip r:embed="rId1"/>
          <a:stretch>
            <a:fillRect/>
          </a:stretch>
        </p:blipFill>
        <p:spPr>
          <a:xfrm>
            <a:off x="210533" y="1765902"/>
            <a:ext cx="6602661" cy="583772"/>
          </a:xfrm>
          <a:prstGeom prst="rect">
            <a:avLst/>
          </a:prstGeom>
        </p:spPr>
      </p:pic>
      <p:sp>
        <p:nvSpPr>
          <p:cNvPr id="9" name="矩形 8"/>
          <p:cNvSpPr/>
          <p:nvPr/>
        </p:nvSpPr>
        <p:spPr>
          <a:xfrm>
            <a:off x="4761125" y="2944787"/>
            <a:ext cx="2031325" cy="461665"/>
          </a:xfrm>
          <a:prstGeom prst="rect">
            <a:avLst/>
          </a:prstGeom>
        </p:spPr>
        <p:txBody>
          <a:bodyPr wrap="none">
            <a:spAutoFit/>
          </a:bodyPr>
          <a:lstStyle/>
          <a:p>
            <a:r>
              <a:rPr lang="zh-CN" altLang="zh-CN" sz="2400" kern="100" dirty="0">
                <a:latin typeface="Calibri" panose="020F0502020204030204" charset="0"/>
                <a:cs typeface="Times New Roman" panose="02020603050405020304" pitchFamily="18" charset="0"/>
              </a:rPr>
              <a:t>测试维护阶段</a:t>
            </a:r>
            <a:endParaRPr lang="zh-CN" altLang="en-US" dirty="0"/>
          </a:p>
        </p:txBody>
      </p:sp>
      <p:sp>
        <p:nvSpPr>
          <p:cNvPr id="21" name="上箭头 20"/>
          <p:cNvSpPr/>
          <p:nvPr/>
        </p:nvSpPr>
        <p:spPr>
          <a:xfrm>
            <a:off x="5560763" y="3711890"/>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
          <a:stretch>
            <a:fillRect/>
          </a:stretch>
        </p:blipFill>
        <p:spPr>
          <a:xfrm>
            <a:off x="3574926" y="4653930"/>
            <a:ext cx="4526265" cy="1788730"/>
          </a:xfrm>
          <a:prstGeom prst="rect">
            <a:avLst/>
          </a:prstGeom>
        </p:spPr>
      </p:pic>
      <p:sp>
        <p:nvSpPr>
          <p:cNvPr id="22" name="矩形 21"/>
          <p:cNvSpPr/>
          <p:nvPr/>
        </p:nvSpPr>
        <p:spPr>
          <a:xfrm>
            <a:off x="8903518" y="3665046"/>
            <a:ext cx="2031325" cy="461665"/>
          </a:xfrm>
          <a:prstGeom prst="rect">
            <a:avLst/>
          </a:prstGeom>
        </p:spPr>
        <p:txBody>
          <a:bodyPr wrap="none">
            <a:spAutoFit/>
          </a:bodyPr>
          <a:lstStyle/>
          <a:p>
            <a:r>
              <a:rPr lang="zh-CN" altLang="zh-CN" sz="2400" kern="100" dirty="0">
                <a:latin typeface="Calibri" panose="020F0502020204030204" charset="0"/>
                <a:cs typeface="Times New Roman" panose="02020603050405020304" pitchFamily="18" charset="0"/>
              </a:rPr>
              <a:t>项目总结阶段</a:t>
            </a:r>
            <a:endParaRPr lang="zh-CN" altLang="en-US" dirty="0"/>
          </a:p>
        </p:txBody>
      </p:sp>
      <p:sp>
        <p:nvSpPr>
          <p:cNvPr id="23" name="上箭头 22"/>
          <p:cNvSpPr/>
          <p:nvPr/>
        </p:nvSpPr>
        <p:spPr>
          <a:xfrm rot="10800000">
            <a:off x="9703156" y="2565697"/>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p:cNvPicPr>
            <a:picLocks noChangeAspect="1"/>
          </p:cNvPicPr>
          <p:nvPr/>
        </p:nvPicPr>
        <p:blipFill>
          <a:blip r:embed="rId3"/>
          <a:stretch>
            <a:fillRect/>
          </a:stretch>
        </p:blipFill>
        <p:spPr>
          <a:xfrm>
            <a:off x="8558065" y="1701270"/>
            <a:ext cx="3154278" cy="713036"/>
          </a:xfrm>
          <a:prstGeom prst="rect">
            <a:avLst/>
          </a:prstGeom>
        </p:spPr>
      </p:pic>
      <p:pic>
        <p:nvPicPr>
          <p:cNvPr id="25" name="图片 24"/>
          <p:cNvPicPr>
            <a:picLocks noChangeAspect="1"/>
          </p:cNvPicPr>
          <p:nvPr/>
        </p:nvPicPr>
        <p:blipFill>
          <a:blip r:embed="rId4"/>
          <a:stretch>
            <a:fillRect/>
          </a:stretch>
        </p:blipFill>
        <p:spPr>
          <a:xfrm>
            <a:off x="8379755" y="450185"/>
            <a:ext cx="3332588" cy="1566066"/>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endParaRPr lang="en-US" sz="2400" dirty="0"/>
          </a:p>
        </p:txBody>
      </p:sp>
      <p:sp>
        <p:nvSpPr>
          <p:cNvPr id="4" name="文本框 3"/>
          <p:cNvSpPr txBox="1"/>
          <p:nvPr/>
        </p:nvSpPr>
        <p:spPr>
          <a:xfrm>
            <a:off x="1855301"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项目里程碑</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83038" y="2061642"/>
            <a:ext cx="7460627" cy="4549534"/>
          </a:xfrm>
          <a:prstGeom prst="rect">
            <a:avLst/>
          </a:prstGeom>
        </p:spPr>
      </p:pic>
      <p:sp>
        <p:nvSpPr>
          <p:cNvPr id="7" name="文本框 6"/>
          <p:cNvSpPr txBox="1"/>
          <p:nvPr/>
        </p:nvSpPr>
        <p:spPr>
          <a:xfrm>
            <a:off x="838622" y="2997746"/>
            <a:ext cx="2736304"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里程碑提交记录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3038" y="333450"/>
            <a:ext cx="10135478" cy="1303133"/>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endParaRPr lang="en-US" sz="2400" dirty="0"/>
          </a:p>
        </p:txBody>
      </p:sp>
      <p:sp>
        <p:nvSpPr>
          <p:cNvPr id="4" name="文本框 3"/>
          <p:cNvSpPr txBox="1"/>
          <p:nvPr/>
        </p:nvSpPr>
        <p:spPr>
          <a:xfrm>
            <a:off x="1990750" y="195103"/>
            <a:ext cx="6052718" cy="502445"/>
          </a:xfrm>
          <a:prstGeom prst="rect">
            <a:avLst/>
          </a:prstGeom>
          <a:noFill/>
        </p:spPr>
        <p:txBody>
          <a:bodyPr wrap="square" rtlCol="0">
            <a:spAutoFit/>
          </a:bodyPr>
          <a:lstStyle/>
          <a:p>
            <a:r>
              <a:rPr lang="en-US" altLang="zh-CN" sz="2665" dirty="0">
                <a:solidFill>
                  <a:srgbClr val="183A5D"/>
                </a:solidFill>
                <a:latin typeface="微软雅黑" panose="020B0503020204020204" pitchFamily="34" charset="-122"/>
                <a:ea typeface="微软雅黑" panose="020B0503020204020204" pitchFamily="34" charset="-122"/>
              </a:rPr>
              <a:t>GANTT</a:t>
            </a:r>
            <a:r>
              <a:rPr lang="zh-CN" altLang="zh-CN" sz="2665" dirty="0">
                <a:solidFill>
                  <a:srgbClr val="183A5D"/>
                </a:solidFill>
                <a:latin typeface="微软雅黑" panose="020B0503020204020204" pitchFamily="34" charset="-122"/>
                <a:ea typeface="微软雅黑" panose="020B0503020204020204" pitchFamily="34" charset="-122"/>
              </a:rPr>
              <a:t>图</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235839" y="779981"/>
            <a:ext cx="9145016" cy="5962076"/>
          </a:xfrm>
          <a:prstGeom prst="rect">
            <a:avLst/>
          </a:prstGeom>
        </p:spPr>
      </p:pic>
      <p:sp>
        <p:nvSpPr>
          <p:cNvPr id="7" name="文本框 6"/>
          <p:cNvSpPr txBox="1"/>
          <p:nvPr/>
        </p:nvSpPr>
        <p:spPr>
          <a:xfrm>
            <a:off x="9623598" y="3560964"/>
            <a:ext cx="3096344"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详见</a:t>
            </a:r>
            <a:r>
              <a:rPr lang="zh-CN" altLang="en-US" sz="2000" dirty="0">
                <a:solidFill>
                  <a:srgbClr val="183A5D"/>
                </a:solidFill>
                <a:latin typeface="微软雅黑" panose="020B0503020204020204" pitchFamily="34" charset="-122"/>
                <a:ea typeface="微软雅黑" panose="020B0503020204020204" pitchFamily="34" charset="-122"/>
              </a:rPr>
              <a:t>具体</a:t>
            </a:r>
            <a:r>
              <a:rPr lang="zh-CN" altLang="en-US" sz="2000" dirty="0" smtClean="0">
                <a:solidFill>
                  <a:srgbClr val="183A5D"/>
                </a:solidFill>
                <a:latin typeface="微软雅黑" panose="020B0503020204020204" pitchFamily="34" charset="-122"/>
                <a:ea typeface="微软雅黑" panose="020B0503020204020204" pitchFamily="34" charset="-122"/>
              </a:rPr>
              <a:t>甘特图文档</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endParaRPr lang="en-US" sz="2400" dirty="0"/>
          </a:p>
        </p:txBody>
      </p:sp>
      <p:sp>
        <p:nvSpPr>
          <p:cNvPr id="4" name="文本框 3"/>
          <p:cNvSpPr txBox="1"/>
          <p:nvPr/>
        </p:nvSpPr>
        <p:spPr>
          <a:xfrm>
            <a:off x="2062758" y="207474"/>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项目章程</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130573" y="798669"/>
            <a:ext cx="4185761" cy="461665"/>
          </a:xfrm>
          <a:prstGeom prst="rect">
            <a:avLst/>
          </a:prstGeom>
          <a:noFill/>
        </p:spPr>
        <p:txBody>
          <a:bodyPr wrap="none" rtlCol="0">
            <a:spAutoFit/>
          </a:bodyPr>
          <a:lstStyle/>
          <a:p>
            <a:r>
              <a:rPr lang="zh-CN" altLang="en-US" sz="2400" dirty="0" smtClean="0"/>
              <a:t>项目章程所规定的过程交付物</a:t>
            </a:r>
            <a:endParaRPr lang="zh-CN" altLang="en-US" sz="2400" dirty="0"/>
          </a:p>
        </p:txBody>
      </p:sp>
      <p:pic>
        <p:nvPicPr>
          <p:cNvPr id="10" name="图片 9"/>
          <p:cNvPicPr>
            <a:picLocks noChangeAspect="1"/>
          </p:cNvPicPr>
          <p:nvPr/>
        </p:nvPicPr>
        <p:blipFill>
          <a:blip r:embed="rId1"/>
          <a:stretch>
            <a:fillRect/>
          </a:stretch>
        </p:blipFill>
        <p:spPr>
          <a:xfrm>
            <a:off x="6743278" y="275417"/>
            <a:ext cx="4886325" cy="6134100"/>
          </a:xfrm>
          <a:prstGeom prst="rect">
            <a:avLst/>
          </a:prstGeom>
        </p:spPr>
      </p:pic>
      <p:sp>
        <p:nvSpPr>
          <p:cNvPr id="13" name="右箭头 12"/>
          <p:cNvSpPr/>
          <p:nvPr/>
        </p:nvSpPr>
        <p:spPr>
          <a:xfrm>
            <a:off x="5316334" y="841865"/>
            <a:ext cx="936104" cy="3870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021310" y="1859202"/>
            <a:ext cx="5053776" cy="738664"/>
          </a:xfrm>
          <a:prstGeom prst="rect">
            <a:avLst/>
          </a:prstGeom>
          <a:noFill/>
        </p:spPr>
        <p:txBody>
          <a:bodyPr wrap="square" rtlCol="0">
            <a:spAutoFit/>
          </a:bodyPr>
          <a:lstStyle/>
          <a:p>
            <a:r>
              <a:rPr lang="zh-CN" altLang="en-US" dirty="0"/>
              <a:t>可以</a:t>
            </a:r>
            <a:r>
              <a:rPr lang="zh-CN" altLang="en-US" dirty="0" smtClean="0"/>
              <a:t>看出，项目里程碑是在项目章程中有严格规定的</a:t>
            </a:r>
            <a:endParaRPr lang="zh-CN" altLang="en-US" dirty="0"/>
          </a:p>
        </p:txBody>
      </p:sp>
    </p:spTree>
  </p:cSld>
  <p:clrMapOvr>
    <a:masterClrMapping/>
  </p:clrMapOvr>
  <p:transition spd="slow" advClick="0" advTm="0">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endParaRPr lang="en-US" sz="2400" dirty="0"/>
          </a:p>
        </p:txBody>
      </p:sp>
      <p:sp>
        <p:nvSpPr>
          <p:cNvPr id="4" name="文本框 3"/>
          <p:cNvSpPr txBox="1"/>
          <p:nvPr/>
        </p:nvSpPr>
        <p:spPr>
          <a:xfrm>
            <a:off x="2062758" y="207474"/>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项目章程</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414686" y="1199574"/>
            <a:ext cx="3877985" cy="461665"/>
          </a:xfrm>
          <a:prstGeom prst="rect">
            <a:avLst/>
          </a:prstGeom>
          <a:noFill/>
        </p:spPr>
        <p:txBody>
          <a:bodyPr wrap="none" rtlCol="0">
            <a:spAutoFit/>
          </a:bodyPr>
          <a:lstStyle/>
          <a:p>
            <a:r>
              <a:rPr lang="zh-CN" altLang="en-US" sz="2400" dirty="0" smtClean="0"/>
              <a:t>项目章程中规定的项目过程</a:t>
            </a:r>
            <a:endParaRPr lang="zh-CN" altLang="en-US" sz="2400" dirty="0"/>
          </a:p>
        </p:txBody>
      </p:sp>
      <p:sp>
        <p:nvSpPr>
          <p:cNvPr id="11" name="文本框 10"/>
          <p:cNvSpPr txBox="1"/>
          <p:nvPr/>
        </p:nvSpPr>
        <p:spPr>
          <a:xfrm>
            <a:off x="7057012" y="2565698"/>
            <a:ext cx="5184576" cy="1384995"/>
          </a:xfrm>
          <a:prstGeom prst="rect">
            <a:avLst/>
          </a:prstGeom>
          <a:noFill/>
        </p:spPr>
        <p:txBody>
          <a:bodyPr wrap="square" rtlCol="0">
            <a:spAutoFit/>
          </a:bodyPr>
          <a:lstStyle/>
          <a:p>
            <a:r>
              <a:rPr lang="zh-CN" altLang="en-US" dirty="0" smtClean="0"/>
              <a:t>实际交付时间比预期的晚</a:t>
            </a:r>
            <a:r>
              <a:rPr lang="en-US" altLang="zh-CN" dirty="0" smtClean="0"/>
              <a:t>10</a:t>
            </a:r>
            <a:r>
              <a:rPr lang="zh-CN" altLang="en-US" dirty="0" smtClean="0"/>
              <a:t>天，存在部分组员后期工作不到位导致返工的情况以及小组成员内部工作协调出现较大问题是导致工期延长的原因之一</a:t>
            </a:r>
            <a:endParaRPr lang="zh-CN" altLang="en-US" dirty="0"/>
          </a:p>
        </p:txBody>
      </p:sp>
      <p:pic>
        <p:nvPicPr>
          <p:cNvPr id="6" name="图片 5"/>
          <p:cNvPicPr>
            <a:picLocks noChangeAspect="1"/>
          </p:cNvPicPr>
          <p:nvPr/>
        </p:nvPicPr>
        <p:blipFill>
          <a:blip r:embed="rId1"/>
          <a:stretch>
            <a:fillRect/>
          </a:stretch>
        </p:blipFill>
        <p:spPr>
          <a:xfrm>
            <a:off x="334566" y="2565698"/>
            <a:ext cx="6686550" cy="3190875"/>
          </a:xfrm>
          <a:prstGeom prst="rect">
            <a:avLst/>
          </a:prstGeom>
        </p:spPr>
      </p:pic>
      <p:sp>
        <p:nvSpPr>
          <p:cNvPr id="14" name="右箭头 13"/>
          <p:cNvSpPr/>
          <p:nvPr/>
        </p:nvSpPr>
        <p:spPr>
          <a:xfrm rot="5400000">
            <a:off x="2867235" y="1864874"/>
            <a:ext cx="794313" cy="3870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Click="0" advTm="0">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需求工程项目计划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6311230" y="646749"/>
            <a:ext cx="1627369" cy="502445"/>
          </a:xfrm>
          <a:prstGeom prst="rect">
            <a:avLst/>
          </a:prstGeom>
          <a:noFill/>
        </p:spPr>
        <p:txBody>
          <a:bodyPr wrap="none" rtlCol="0">
            <a:spAutoFit/>
          </a:bodyPr>
          <a:lstStyle/>
          <a:p>
            <a:r>
              <a:rPr lang="en-US" altLang="zh-CN" sz="2665" dirty="0">
                <a:solidFill>
                  <a:srgbClr val="183A5D"/>
                </a:solidFill>
                <a:latin typeface="微软雅黑" panose="020B0503020204020204" pitchFamily="34" charset="-122"/>
                <a:ea typeface="微软雅黑" panose="020B0503020204020204" pitchFamily="34" charset="-122"/>
              </a:rPr>
              <a:t>WBS</a:t>
            </a:r>
            <a:r>
              <a:rPr lang="zh-CN" altLang="en-US" sz="2665" dirty="0">
                <a:solidFill>
                  <a:srgbClr val="183A5D"/>
                </a:solidFill>
                <a:latin typeface="微软雅黑" panose="020B0503020204020204" pitchFamily="34" charset="-122"/>
                <a:ea typeface="微软雅黑" panose="020B0503020204020204" pitchFamily="34" charset="-122"/>
              </a:rPr>
              <a:t>结构</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1"/>
          <a:stretch>
            <a:fillRect/>
          </a:stretch>
        </p:blipFill>
        <p:spPr>
          <a:xfrm>
            <a:off x="0" y="1425671"/>
            <a:ext cx="7877321" cy="4869954"/>
          </a:xfrm>
          <a:prstGeom prst="rect">
            <a:avLst/>
          </a:prstGeom>
        </p:spPr>
      </p:pic>
      <p:pic>
        <p:nvPicPr>
          <p:cNvPr id="11" name="图片 10"/>
          <p:cNvPicPr>
            <a:picLocks noChangeAspect="1"/>
          </p:cNvPicPr>
          <p:nvPr/>
        </p:nvPicPr>
        <p:blipFill>
          <a:blip r:embed="rId2"/>
          <a:stretch>
            <a:fillRect/>
          </a:stretch>
        </p:blipFill>
        <p:spPr>
          <a:xfrm>
            <a:off x="7679556" y="2277666"/>
            <a:ext cx="4510857" cy="3672408"/>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需求工程项目计划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圆角矩形 7"/>
          <p:cNvSpPr/>
          <p:nvPr/>
        </p:nvSpPr>
        <p:spPr>
          <a:xfrm>
            <a:off x="2134766" y="2306151"/>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1</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12" name="组合 11"/>
          <p:cNvGrpSpPr/>
          <p:nvPr/>
        </p:nvGrpSpPr>
        <p:grpSpPr>
          <a:xfrm>
            <a:off x="2962380" y="2306256"/>
            <a:ext cx="2303225" cy="511810"/>
            <a:chOff x="6315199" y="2492728"/>
            <a:chExt cx="4117245" cy="511504"/>
          </a:xfrm>
        </p:grpSpPr>
        <p:sp>
          <p:nvSpPr>
            <p:cNvPr id="13" name="圆角矩形 12"/>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14" name="矩形 13"/>
            <p:cNvSpPr/>
            <p:nvPr/>
          </p:nvSpPr>
          <p:spPr>
            <a:xfrm>
              <a:off x="6379837" y="2522897"/>
              <a:ext cx="4052607" cy="429003"/>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时间</a:t>
              </a: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管理子计划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5" name="圆角矩形 14"/>
          <p:cNvSpPr/>
          <p:nvPr/>
        </p:nvSpPr>
        <p:spPr>
          <a:xfrm>
            <a:off x="2134766" y="3077588"/>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2</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16" name="组合 15"/>
          <p:cNvGrpSpPr/>
          <p:nvPr/>
        </p:nvGrpSpPr>
        <p:grpSpPr>
          <a:xfrm>
            <a:off x="2962380" y="3077693"/>
            <a:ext cx="2303225" cy="511810"/>
            <a:chOff x="6315199" y="2492728"/>
            <a:chExt cx="4117245" cy="511504"/>
          </a:xfrm>
        </p:grpSpPr>
        <p:sp>
          <p:nvSpPr>
            <p:cNvPr id="17" name="圆角矩形 16"/>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18" name="矩形 17"/>
            <p:cNvSpPr/>
            <p:nvPr/>
          </p:nvSpPr>
          <p:spPr>
            <a:xfrm>
              <a:off x="6379837" y="2522897"/>
              <a:ext cx="4052607"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人力资源子计划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9" name="圆角矩形 18"/>
          <p:cNvSpPr/>
          <p:nvPr/>
        </p:nvSpPr>
        <p:spPr>
          <a:xfrm>
            <a:off x="2149811" y="3877106"/>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3</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20" name="组合 19"/>
          <p:cNvGrpSpPr/>
          <p:nvPr/>
        </p:nvGrpSpPr>
        <p:grpSpPr>
          <a:xfrm>
            <a:off x="2941266" y="3857061"/>
            <a:ext cx="2303225" cy="511810"/>
            <a:chOff x="6315199" y="2492728"/>
            <a:chExt cx="4117245" cy="511504"/>
          </a:xfrm>
        </p:grpSpPr>
        <p:sp>
          <p:nvSpPr>
            <p:cNvPr id="21" name="圆角矩形 20"/>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22" name="矩形 21"/>
            <p:cNvSpPr/>
            <p:nvPr/>
          </p:nvSpPr>
          <p:spPr>
            <a:xfrm>
              <a:off x="6379837" y="2522897"/>
              <a:ext cx="4052607"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沟通管理子计划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3" name="圆角矩形 22"/>
          <p:cNvSpPr/>
          <p:nvPr/>
        </p:nvSpPr>
        <p:spPr>
          <a:xfrm>
            <a:off x="2134766" y="4706758"/>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4</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24" name="组合 23"/>
          <p:cNvGrpSpPr/>
          <p:nvPr/>
        </p:nvGrpSpPr>
        <p:grpSpPr>
          <a:xfrm>
            <a:off x="2962380" y="4706863"/>
            <a:ext cx="2303225" cy="511810"/>
            <a:chOff x="6315199" y="2492728"/>
            <a:chExt cx="4117245" cy="511504"/>
          </a:xfrm>
        </p:grpSpPr>
        <p:sp>
          <p:nvSpPr>
            <p:cNvPr id="25" name="圆角矩形 24"/>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26" name="矩形 25"/>
            <p:cNvSpPr/>
            <p:nvPr/>
          </p:nvSpPr>
          <p:spPr>
            <a:xfrm>
              <a:off x="6379837" y="2522897"/>
              <a:ext cx="4052607"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风险管理子计划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7" name="圆角矩形 26"/>
          <p:cNvSpPr/>
          <p:nvPr/>
        </p:nvSpPr>
        <p:spPr>
          <a:xfrm>
            <a:off x="2149811" y="5510167"/>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5</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28" name="组合 27"/>
          <p:cNvGrpSpPr/>
          <p:nvPr/>
        </p:nvGrpSpPr>
        <p:grpSpPr>
          <a:xfrm>
            <a:off x="2977425" y="5510272"/>
            <a:ext cx="2472169" cy="511810"/>
            <a:chOff x="6315199" y="2492728"/>
            <a:chExt cx="4419249" cy="511504"/>
          </a:xfrm>
        </p:grpSpPr>
        <p:sp>
          <p:nvSpPr>
            <p:cNvPr id="29" name="圆角矩形 28"/>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30" name="矩形 29"/>
            <p:cNvSpPr/>
            <p:nvPr/>
          </p:nvSpPr>
          <p:spPr>
            <a:xfrm>
              <a:off x="6379837" y="2522897"/>
              <a:ext cx="4354611"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配置管理子计划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1" name="圆角矩形 30"/>
          <p:cNvSpPr/>
          <p:nvPr/>
        </p:nvSpPr>
        <p:spPr>
          <a:xfrm>
            <a:off x="6671270" y="2277666"/>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6</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32" name="组合 31"/>
          <p:cNvGrpSpPr/>
          <p:nvPr/>
        </p:nvGrpSpPr>
        <p:grpSpPr>
          <a:xfrm>
            <a:off x="7535366" y="2277771"/>
            <a:ext cx="2472169" cy="511810"/>
            <a:chOff x="6315199" y="2492728"/>
            <a:chExt cx="4419249" cy="511504"/>
          </a:xfrm>
        </p:grpSpPr>
        <p:sp>
          <p:nvSpPr>
            <p:cNvPr id="33" name="圆角矩形 32"/>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34" name="矩形 33"/>
            <p:cNvSpPr/>
            <p:nvPr/>
          </p:nvSpPr>
          <p:spPr>
            <a:xfrm>
              <a:off x="6379837" y="2522897"/>
              <a:ext cx="4354611"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质量管理子计划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40" name="组合 39"/>
          <p:cNvGrpSpPr/>
          <p:nvPr/>
        </p:nvGrpSpPr>
        <p:grpSpPr>
          <a:xfrm>
            <a:off x="7539287" y="3068681"/>
            <a:ext cx="2472169" cy="511810"/>
            <a:chOff x="6315199" y="2492728"/>
            <a:chExt cx="4419249" cy="511504"/>
          </a:xfrm>
        </p:grpSpPr>
        <p:sp>
          <p:nvSpPr>
            <p:cNvPr id="41" name="圆角矩形 40"/>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42" name="矩形 41"/>
            <p:cNvSpPr/>
            <p:nvPr/>
          </p:nvSpPr>
          <p:spPr>
            <a:xfrm>
              <a:off x="6379837" y="2522897"/>
              <a:ext cx="4354611" cy="429003"/>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范围管理子计划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43" name="圆角矩形 42"/>
          <p:cNvSpPr/>
          <p:nvPr/>
        </p:nvSpPr>
        <p:spPr>
          <a:xfrm>
            <a:off x="6682872" y="3068681"/>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7</a:t>
            </a:r>
            <a:endParaRPr lang="en-US" altLang="zh-CN" sz="3600" dirty="0">
              <a:latin typeface="+mj-lt"/>
              <a:ea typeface="Arial Unicode MS" panose="020B0604020202020204" pitchFamily="34" charset="-122"/>
              <a:cs typeface="Arial Unicode MS" panose="020B0604020202020204" pitchFamily="34" charset="-122"/>
            </a:endParaRPr>
          </a:p>
        </p:txBody>
      </p:sp>
      <p:sp>
        <p:nvSpPr>
          <p:cNvPr id="38" name="文本框 37"/>
          <p:cNvSpPr txBox="1"/>
          <p:nvPr/>
        </p:nvSpPr>
        <p:spPr>
          <a:xfrm>
            <a:off x="4655046" y="1377683"/>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项目工程子计划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56" presetClass="path" presetSubtype="0" accel="50000" decel="50000" fill="hold" grpId="1" nodeType="withEffect">
                                  <p:stCondLst>
                                    <p:cond delay="0"/>
                                  </p:stCondLst>
                                  <p:childTnLst>
                                    <p:animMotion origin="layout" path="M -0.03737 0.04121 L -6.25E-7 -3.33333E-6 " pathEditMode="relative" rAng="0" ptsTypes="AA">
                                      <p:cBhvr>
                                        <p:cTn id="9" dur="700" fill="hold"/>
                                        <p:tgtEl>
                                          <p:spTgt spid="8"/>
                                        </p:tgtEl>
                                        <p:attrNameLst>
                                          <p:attrName>ppt_x</p:attrName>
                                          <p:attrName>ppt_y</p:attrName>
                                        </p:attrNameLst>
                                      </p:cBhvr>
                                      <p:rCtr x="1862" y="-2060"/>
                                    </p:animMotion>
                                  </p:childTnLst>
                                </p:cTn>
                              </p:par>
                            </p:childTnLst>
                          </p:cTn>
                        </p:par>
                        <p:par>
                          <p:cTn id="10" fill="hold">
                            <p:stCondLst>
                              <p:cond delay="1000"/>
                            </p:stCondLst>
                            <p:childTnLst>
                              <p:par>
                                <p:cTn id="11" presetID="26" presetClass="emph" presetSubtype="0" fill="hold" grpId="2" nodeType="afterEffect">
                                  <p:stCondLst>
                                    <p:cond delay="0"/>
                                  </p:stCondLst>
                                  <p:childTnLst>
                                    <p:animEffect transition="out" filter="fade">
                                      <p:cBhvr>
                                        <p:cTn id="12" dur="500" tmFilter="0, 0; .2, .5; .8, .5; 1, 0"/>
                                        <p:tgtEl>
                                          <p:spTgt spid="8"/>
                                        </p:tgtEl>
                                      </p:cBhvr>
                                    </p:animEffect>
                                    <p:animScale>
                                      <p:cBhvr>
                                        <p:cTn id="13" dur="250" autoRev="1" fill="hold"/>
                                        <p:tgtEl>
                                          <p:spTgt spid="8"/>
                                        </p:tgtEl>
                                      </p:cBhvr>
                                      <p:by x="105000" y="105000"/>
                                    </p:animScale>
                                  </p:childTnLst>
                                </p:cTn>
                              </p:par>
                              <p:par>
                                <p:cTn id="14" presetID="22" presetClass="entr" presetSubtype="8" fill="hold" nodeType="withEffect">
                                  <p:stCondLst>
                                    <p:cond delay="50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1000"/>
                                        <p:tgtEl>
                                          <p:spTgt spid="15"/>
                                        </p:tgtEl>
                                      </p:cBhvr>
                                    </p:animEffect>
                                  </p:childTnLst>
                                </p:cTn>
                              </p:par>
                              <p:par>
                                <p:cTn id="21" presetID="56" presetClass="path" presetSubtype="0" accel="50000" decel="50000" fill="hold" grpId="1" nodeType="withEffect">
                                  <p:stCondLst>
                                    <p:cond delay="0"/>
                                  </p:stCondLst>
                                  <p:childTnLst>
                                    <p:animMotion origin="layout" path="M -0.03737 0.04121 L -6.25E-7 -3.33333E-6 " pathEditMode="relative" rAng="0" ptsTypes="AA">
                                      <p:cBhvr>
                                        <p:cTn id="22" dur="700" fill="hold"/>
                                        <p:tgtEl>
                                          <p:spTgt spid="15"/>
                                        </p:tgtEl>
                                        <p:attrNameLst>
                                          <p:attrName>ppt_x</p:attrName>
                                          <p:attrName>ppt_y</p:attrName>
                                        </p:attrNameLst>
                                      </p:cBhvr>
                                      <p:rCtr x="1862" y="-2060"/>
                                    </p:animMotion>
                                  </p:childTnLst>
                                </p:cTn>
                              </p:par>
                            </p:childTnLst>
                          </p:cTn>
                        </p:par>
                        <p:par>
                          <p:cTn id="23" fill="hold">
                            <p:stCondLst>
                              <p:cond delay="2500"/>
                            </p:stCondLst>
                            <p:childTnLst>
                              <p:par>
                                <p:cTn id="24" presetID="26" presetClass="emph" presetSubtype="0" fill="hold" grpId="2" nodeType="afterEffect">
                                  <p:stCondLst>
                                    <p:cond delay="0"/>
                                  </p:stCondLst>
                                  <p:childTnLst>
                                    <p:animEffect transition="out" filter="fade">
                                      <p:cBhvr>
                                        <p:cTn id="25" dur="500" tmFilter="0, 0; .2, .5; .8, .5; 1, 0"/>
                                        <p:tgtEl>
                                          <p:spTgt spid="15"/>
                                        </p:tgtEl>
                                      </p:cBhvr>
                                    </p:animEffect>
                                    <p:animScale>
                                      <p:cBhvr>
                                        <p:cTn id="26" dur="250" autoRev="1" fill="hold"/>
                                        <p:tgtEl>
                                          <p:spTgt spid="15"/>
                                        </p:tgtEl>
                                      </p:cBhvr>
                                      <p:by x="105000" y="105000"/>
                                    </p:animScale>
                                  </p:childTnLst>
                                </p:cTn>
                              </p:par>
                              <p:par>
                                <p:cTn id="27" presetID="22" presetClass="entr" presetSubtype="8" fill="hold" nodeType="withEffect">
                                  <p:stCondLst>
                                    <p:cond delay="50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1000"/>
                                        <p:tgtEl>
                                          <p:spTgt spid="19"/>
                                        </p:tgtEl>
                                      </p:cBhvr>
                                    </p:animEffect>
                                  </p:childTnLst>
                                </p:cTn>
                              </p:par>
                              <p:par>
                                <p:cTn id="34" presetID="56" presetClass="path" presetSubtype="0" accel="50000" decel="50000" fill="hold" grpId="1" nodeType="withEffect">
                                  <p:stCondLst>
                                    <p:cond delay="0"/>
                                  </p:stCondLst>
                                  <p:childTnLst>
                                    <p:animMotion origin="layout" path="M -0.03737 0.04121 L -6.25E-7 -3.33333E-6 " pathEditMode="relative" rAng="0" ptsTypes="AA">
                                      <p:cBhvr>
                                        <p:cTn id="35" dur="700" fill="hold"/>
                                        <p:tgtEl>
                                          <p:spTgt spid="19"/>
                                        </p:tgtEl>
                                        <p:attrNameLst>
                                          <p:attrName>ppt_x</p:attrName>
                                          <p:attrName>ppt_y</p:attrName>
                                        </p:attrNameLst>
                                      </p:cBhvr>
                                      <p:rCtr x="1862" y="-2060"/>
                                    </p:animMotion>
                                  </p:childTnLst>
                                </p:cTn>
                              </p:par>
                            </p:childTnLst>
                          </p:cTn>
                        </p:par>
                        <p:par>
                          <p:cTn id="36" fill="hold">
                            <p:stCondLst>
                              <p:cond delay="4000"/>
                            </p:stCondLst>
                            <p:childTnLst>
                              <p:par>
                                <p:cTn id="37" presetID="26" presetClass="emph" presetSubtype="0" fill="hold" grpId="2" nodeType="afterEffect">
                                  <p:stCondLst>
                                    <p:cond delay="0"/>
                                  </p:stCondLst>
                                  <p:childTnLst>
                                    <p:animEffect transition="out" filter="fade">
                                      <p:cBhvr>
                                        <p:cTn id="38" dur="500" tmFilter="0, 0; .2, .5; .8, .5; 1, 0"/>
                                        <p:tgtEl>
                                          <p:spTgt spid="19"/>
                                        </p:tgtEl>
                                      </p:cBhvr>
                                    </p:animEffect>
                                    <p:animScale>
                                      <p:cBhvr>
                                        <p:cTn id="39" dur="250" autoRev="1" fill="hold"/>
                                        <p:tgtEl>
                                          <p:spTgt spid="19"/>
                                        </p:tgtEl>
                                      </p:cBhvr>
                                      <p:by x="105000" y="105000"/>
                                    </p:animScale>
                                  </p:childTnLst>
                                </p:cTn>
                              </p:par>
                              <p:par>
                                <p:cTn id="40" presetID="22" presetClass="entr" presetSubtype="8" fill="hold" nodeType="withEffect">
                                  <p:stCondLst>
                                    <p:cond delay="500"/>
                                  </p:stCondLst>
                                  <p:childTnLst>
                                    <p:set>
                                      <p:cBhvr>
                                        <p:cTn id="41" dur="1" fill="hold">
                                          <p:stCondLst>
                                            <p:cond delay="0"/>
                                          </p:stCondLst>
                                        </p:cTn>
                                        <p:tgtEl>
                                          <p:spTgt spid="20"/>
                                        </p:tgtEl>
                                        <p:attrNameLst>
                                          <p:attrName>style.visibility</p:attrName>
                                        </p:attrNameLst>
                                      </p:cBhvr>
                                      <p:to>
                                        <p:strVal val="visible"/>
                                      </p:to>
                                    </p:set>
                                    <p:animEffect transition="in" filter="wipe(left)">
                                      <p:cBhvr>
                                        <p:cTn id="42" dur="500"/>
                                        <p:tgtEl>
                                          <p:spTgt spid="20"/>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1000"/>
                                        <p:tgtEl>
                                          <p:spTgt spid="23"/>
                                        </p:tgtEl>
                                      </p:cBhvr>
                                    </p:animEffect>
                                  </p:childTnLst>
                                </p:cTn>
                              </p:par>
                              <p:par>
                                <p:cTn id="47" presetID="56" presetClass="path" presetSubtype="0" accel="50000" decel="50000" fill="hold" grpId="1" nodeType="withEffect">
                                  <p:stCondLst>
                                    <p:cond delay="0"/>
                                  </p:stCondLst>
                                  <p:childTnLst>
                                    <p:animMotion origin="layout" path="M -0.03737 0.04121 L -6.25E-7 -3.33333E-6 " pathEditMode="relative" rAng="0" ptsTypes="AA">
                                      <p:cBhvr>
                                        <p:cTn id="48" dur="700" fill="hold"/>
                                        <p:tgtEl>
                                          <p:spTgt spid="23"/>
                                        </p:tgtEl>
                                        <p:attrNameLst>
                                          <p:attrName>ppt_x</p:attrName>
                                          <p:attrName>ppt_y</p:attrName>
                                        </p:attrNameLst>
                                      </p:cBhvr>
                                      <p:rCtr x="1862" y="-2060"/>
                                    </p:animMotion>
                                  </p:childTnLst>
                                </p:cTn>
                              </p:par>
                            </p:childTnLst>
                          </p:cTn>
                        </p:par>
                        <p:par>
                          <p:cTn id="49" fill="hold">
                            <p:stCondLst>
                              <p:cond delay="5500"/>
                            </p:stCondLst>
                            <p:childTnLst>
                              <p:par>
                                <p:cTn id="50" presetID="26" presetClass="emph" presetSubtype="0" fill="hold" grpId="2" nodeType="afterEffect">
                                  <p:stCondLst>
                                    <p:cond delay="0"/>
                                  </p:stCondLst>
                                  <p:childTnLst>
                                    <p:animEffect transition="out" filter="fade">
                                      <p:cBhvr>
                                        <p:cTn id="51" dur="500" tmFilter="0, 0; .2, .5; .8, .5; 1, 0"/>
                                        <p:tgtEl>
                                          <p:spTgt spid="23"/>
                                        </p:tgtEl>
                                      </p:cBhvr>
                                    </p:animEffect>
                                    <p:animScale>
                                      <p:cBhvr>
                                        <p:cTn id="52" dur="250" autoRev="1" fill="hold"/>
                                        <p:tgtEl>
                                          <p:spTgt spid="23"/>
                                        </p:tgtEl>
                                      </p:cBhvr>
                                      <p:by x="105000" y="105000"/>
                                    </p:animScale>
                                  </p:childTnLst>
                                </p:cTn>
                              </p:par>
                              <p:par>
                                <p:cTn id="53" presetID="22" presetClass="entr" presetSubtype="8" fill="hold" nodeType="withEffect">
                                  <p:stCondLst>
                                    <p:cond delay="50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par>
                          <p:cTn id="56" fill="hold">
                            <p:stCondLst>
                              <p:cond delay="6000"/>
                            </p:stCondLst>
                            <p:childTnLst>
                              <p:par>
                                <p:cTn id="57" presetID="10" presetClass="entr" presetSubtype="0" fill="hold" grpId="0" nodeType="after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1000"/>
                                        <p:tgtEl>
                                          <p:spTgt spid="27"/>
                                        </p:tgtEl>
                                      </p:cBhvr>
                                    </p:animEffect>
                                  </p:childTnLst>
                                </p:cTn>
                              </p:par>
                              <p:par>
                                <p:cTn id="60" presetID="56" presetClass="path" presetSubtype="0" accel="50000" decel="50000" fill="hold" grpId="1" nodeType="withEffect">
                                  <p:stCondLst>
                                    <p:cond delay="0"/>
                                  </p:stCondLst>
                                  <p:childTnLst>
                                    <p:animMotion origin="layout" path="M -0.03737 0.04121 L -6.25E-7 -3.33333E-6 " pathEditMode="relative" rAng="0" ptsTypes="AA">
                                      <p:cBhvr>
                                        <p:cTn id="61" dur="700" fill="hold"/>
                                        <p:tgtEl>
                                          <p:spTgt spid="27"/>
                                        </p:tgtEl>
                                        <p:attrNameLst>
                                          <p:attrName>ppt_x</p:attrName>
                                          <p:attrName>ppt_y</p:attrName>
                                        </p:attrNameLst>
                                      </p:cBhvr>
                                      <p:rCtr x="1862" y="-2060"/>
                                    </p:animMotion>
                                  </p:childTnLst>
                                </p:cTn>
                              </p:par>
                            </p:childTnLst>
                          </p:cTn>
                        </p:par>
                        <p:par>
                          <p:cTn id="62" fill="hold">
                            <p:stCondLst>
                              <p:cond delay="7000"/>
                            </p:stCondLst>
                            <p:childTnLst>
                              <p:par>
                                <p:cTn id="63" presetID="26" presetClass="emph" presetSubtype="0" fill="hold" grpId="2" nodeType="afterEffect">
                                  <p:stCondLst>
                                    <p:cond delay="0"/>
                                  </p:stCondLst>
                                  <p:childTnLst>
                                    <p:animEffect transition="out" filter="fade">
                                      <p:cBhvr>
                                        <p:cTn id="64" dur="500" tmFilter="0, 0; .2, .5; .8, .5; 1, 0"/>
                                        <p:tgtEl>
                                          <p:spTgt spid="27"/>
                                        </p:tgtEl>
                                      </p:cBhvr>
                                    </p:animEffect>
                                    <p:animScale>
                                      <p:cBhvr>
                                        <p:cTn id="65" dur="250" autoRev="1" fill="hold"/>
                                        <p:tgtEl>
                                          <p:spTgt spid="27"/>
                                        </p:tgtEl>
                                      </p:cBhvr>
                                      <p:by x="105000" y="105000"/>
                                    </p:animScale>
                                  </p:childTnLst>
                                </p:cTn>
                              </p:par>
                              <p:par>
                                <p:cTn id="66" presetID="22" presetClass="entr" presetSubtype="8" fill="hold" nodeType="withEffect">
                                  <p:stCondLst>
                                    <p:cond delay="500"/>
                                  </p:stCondLst>
                                  <p:childTnLst>
                                    <p:set>
                                      <p:cBhvr>
                                        <p:cTn id="67" dur="1" fill="hold">
                                          <p:stCondLst>
                                            <p:cond delay="0"/>
                                          </p:stCondLst>
                                        </p:cTn>
                                        <p:tgtEl>
                                          <p:spTgt spid="28"/>
                                        </p:tgtEl>
                                        <p:attrNameLst>
                                          <p:attrName>style.visibility</p:attrName>
                                        </p:attrNameLst>
                                      </p:cBhvr>
                                      <p:to>
                                        <p:strVal val="visible"/>
                                      </p:to>
                                    </p:set>
                                    <p:animEffect transition="in" filter="wipe(left)">
                                      <p:cBhvr>
                                        <p:cTn id="68" dur="500"/>
                                        <p:tgtEl>
                                          <p:spTgt spid="28"/>
                                        </p:tgtEl>
                                      </p:cBhvr>
                                    </p:animEffect>
                                  </p:childTnLst>
                                </p:cTn>
                              </p:par>
                            </p:childTnLst>
                          </p:cTn>
                        </p:par>
                        <p:par>
                          <p:cTn id="69" fill="hold">
                            <p:stCondLst>
                              <p:cond delay="7500"/>
                            </p:stCondLst>
                            <p:childTnLst>
                              <p:par>
                                <p:cTn id="70" presetID="10" presetClass="entr" presetSubtype="0" fill="hold" grpId="0" nodeType="after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fade">
                                      <p:cBhvr>
                                        <p:cTn id="72" dur="1000"/>
                                        <p:tgtEl>
                                          <p:spTgt spid="31"/>
                                        </p:tgtEl>
                                      </p:cBhvr>
                                    </p:animEffect>
                                  </p:childTnLst>
                                </p:cTn>
                              </p:par>
                              <p:par>
                                <p:cTn id="73" presetID="56" presetClass="path" presetSubtype="0" accel="50000" decel="50000" fill="hold" grpId="1" nodeType="withEffect">
                                  <p:stCondLst>
                                    <p:cond delay="0"/>
                                  </p:stCondLst>
                                  <p:childTnLst>
                                    <p:animMotion origin="layout" path="M -0.03737 0.04121 L -6.25E-7 -3.33333E-6 " pathEditMode="relative" rAng="0" ptsTypes="AA">
                                      <p:cBhvr>
                                        <p:cTn id="74" dur="700" fill="hold"/>
                                        <p:tgtEl>
                                          <p:spTgt spid="31"/>
                                        </p:tgtEl>
                                        <p:attrNameLst>
                                          <p:attrName>ppt_x</p:attrName>
                                          <p:attrName>ppt_y</p:attrName>
                                        </p:attrNameLst>
                                      </p:cBhvr>
                                      <p:rCtr x="1862" y="-2060"/>
                                    </p:animMotion>
                                  </p:childTnLst>
                                </p:cTn>
                              </p:par>
                            </p:childTnLst>
                          </p:cTn>
                        </p:par>
                        <p:par>
                          <p:cTn id="75" fill="hold">
                            <p:stCondLst>
                              <p:cond delay="8500"/>
                            </p:stCondLst>
                            <p:childTnLst>
                              <p:par>
                                <p:cTn id="76" presetID="26" presetClass="emph" presetSubtype="0" fill="hold" grpId="2" nodeType="afterEffect">
                                  <p:stCondLst>
                                    <p:cond delay="0"/>
                                  </p:stCondLst>
                                  <p:childTnLst>
                                    <p:animEffect transition="out" filter="fade">
                                      <p:cBhvr>
                                        <p:cTn id="77" dur="500" tmFilter="0, 0; .2, .5; .8, .5; 1, 0"/>
                                        <p:tgtEl>
                                          <p:spTgt spid="31"/>
                                        </p:tgtEl>
                                      </p:cBhvr>
                                    </p:animEffect>
                                    <p:animScale>
                                      <p:cBhvr>
                                        <p:cTn id="78" dur="250" autoRev="1" fill="hold"/>
                                        <p:tgtEl>
                                          <p:spTgt spid="31"/>
                                        </p:tgtEl>
                                      </p:cBhvr>
                                      <p:by x="105000" y="105000"/>
                                    </p:animScale>
                                  </p:childTnLst>
                                </p:cTn>
                              </p:par>
                              <p:par>
                                <p:cTn id="79" presetID="22" presetClass="entr" presetSubtype="8" fill="hold" nodeType="withEffect">
                                  <p:stCondLst>
                                    <p:cond delay="500"/>
                                  </p:stCondLst>
                                  <p:childTnLst>
                                    <p:set>
                                      <p:cBhvr>
                                        <p:cTn id="80" dur="1" fill="hold">
                                          <p:stCondLst>
                                            <p:cond delay="0"/>
                                          </p:stCondLst>
                                        </p:cTn>
                                        <p:tgtEl>
                                          <p:spTgt spid="32"/>
                                        </p:tgtEl>
                                        <p:attrNameLst>
                                          <p:attrName>style.visibility</p:attrName>
                                        </p:attrNameLst>
                                      </p:cBhvr>
                                      <p:to>
                                        <p:strVal val="visible"/>
                                      </p:to>
                                    </p:set>
                                    <p:animEffect transition="in" filter="wipe(left)">
                                      <p:cBhvr>
                                        <p:cTn id="81" dur="500"/>
                                        <p:tgtEl>
                                          <p:spTgt spid="32"/>
                                        </p:tgtEl>
                                      </p:cBhvr>
                                    </p:animEffect>
                                  </p:childTnLst>
                                </p:cTn>
                              </p:par>
                              <p:par>
                                <p:cTn id="82" presetID="22" presetClass="entr" presetSubtype="8" fill="hold" nodeType="withEffect">
                                  <p:stCondLst>
                                    <p:cond delay="500"/>
                                  </p:stCondLst>
                                  <p:childTnLst>
                                    <p:set>
                                      <p:cBhvr>
                                        <p:cTn id="83" dur="1" fill="hold">
                                          <p:stCondLst>
                                            <p:cond delay="0"/>
                                          </p:stCondLst>
                                        </p:cTn>
                                        <p:tgtEl>
                                          <p:spTgt spid="40"/>
                                        </p:tgtEl>
                                        <p:attrNameLst>
                                          <p:attrName>style.visibility</p:attrName>
                                        </p:attrNameLst>
                                      </p:cBhvr>
                                      <p:to>
                                        <p:strVal val="visible"/>
                                      </p:to>
                                    </p:set>
                                    <p:animEffect transition="in" filter="wipe(left)">
                                      <p:cBhvr>
                                        <p:cTn id="84" dur="500"/>
                                        <p:tgtEl>
                                          <p:spTgt spid="40"/>
                                        </p:tgtEl>
                                      </p:cBhvr>
                                    </p:animEffect>
                                  </p:childTnLst>
                                </p:cTn>
                              </p:par>
                            </p:childTnLst>
                          </p:cTn>
                        </p:par>
                        <p:par>
                          <p:cTn id="85" fill="hold">
                            <p:stCondLst>
                              <p:cond delay="9000"/>
                            </p:stCondLst>
                            <p:childTnLst>
                              <p:par>
                                <p:cTn id="86" presetID="10" presetClass="entr" presetSubtype="0" fill="hold" grpId="0" nodeType="afterEffect">
                                  <p:stCondLst>
                                    <p:cond delay="0"/>
                                  </p:stCondLst>
                                  <p:childTnLst>
                                    <p:set>
                                      <p:cBhvr>
                                        <p:cTn id="87" dur="1" fill="hold">
                                          <p:stCondLst>
                                            <p:cond delay="0"/>
                                          </p:stCondLst>
                                        </p:cTn>
                                        <p:tgtEl>
                                          <p:spTgt spid="43"/>
                                        </p:tgtEl>
                                        <p:attrNameLst>
                                          <p:attrName>style.visibility</p:attrName>
                                        </p:attrNameLst>
                                      </p:cBhvr>
                                      <p:to>
                                        <p:strVal val="visible"/>
                                      </p:to>
                                    </p:set>
                                    <p:animEffect transition="in" filter="fade">
                                      <p:cBhvr>
                                        <p:cTn id="88" dur="1000"/>
                                        <p:tgtEl>
                                          <p:spTgt spid="43"/>
                                        </p:tgtEl>
                                      </p:cBhvr>
                                    </p:animEffect>
                                  </p:childTnLst>
                                </p:cTn>
                              </p:par>
                              <p:par>
                                <p:cTn id="89" presetID="56" presetClass="path" presetSubtype="0" accel="50000" decel="50000" fill="hold" grpId="1" nodeType="withEffect">
                                  <p:stCondLst>
                                    <p:cond delay="0"/>
                                  </p:stCondLst>
                                  <p:childTnLst>
                                    <p:animMotion origin="layout" path="M -0.03737 0.04121 L -6.25E-7 -3.33333E-6 " pathEditMode="relative" rAng="0" ptsTypes="AA">
                                      <p:cBhvr>
                                        <p:cTn id="90" dur="700" fill="hold"/>
                                        <p:tgtEl>
                                          <p:spTgt spid="43"/>
                                        </p:tgtEl>
                                        <p:attrNameLst>
                                          <p:attrName>ppt_x</p:attrName>
                                          <p:attrName>ppt_y</p:attrName>
                                        </p:attrNameLst>
                                      </p:cBhvr>
                                      <p:rCtr x="1862" y="-2060"/>
                                    </p:animMotion>
                                  </p:childTnLst>
                                </p:cTn>
                              </p:par>
                            </p:childTnLst>
                          </p:cTn>
                        </p:par>
                        <p:par>
                          <p:cTn id="91" fill="hold">
                            <p:stCondLst>
                              <p:cond delay="10000"/>
                            </p:stCondLst>
                            <p:childTnLst>
                              <p:par>
                                <p:cTn id="92" presetID="26" presetClass="emph" presetSubtype="0" fill="hold" grpId="2" nodeType="afterEffect">
                                  <p:stCondLst>
                                    <p:cond delay="0"/>
                                  </p:stCondLst>
                                  <p:childTnLst>
                                    <p:animEffect transition="out" filter="fade">
                                      <p:cBhvr>
                                        <p:cTn id="93" dur="500" tmFilter="0, 0; .2, .5; .8, .5; 1, 0"/>
                                        <p:tgtEl>
                                          <p:spTgt spid="43"/>
                                        </p:tgtEl>
                                      </p:cBhvr>
                                    </p:animEffect>
                                    <p:animScale>
                                      <p:cBhvr>
                                        <p:cTn id="94" dur="250" autoRev="1" fill="hold"/>
                                        <p:tgtEl>
                                          <p:spTgt spid="4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bldLvl="0" animBg="1"/>
      <p:bldP spid="8" grpId="2" bldLvl="0" animBg="1"/>
      <p:bldP spid="15" grpId="0" bldLvl="0" animBg="1"/>
      <p:bldP spid="15" grpId="1" bldLvl="0" animBg="1"/>
      <p:bldP spid="15" grpId="2" bldLvl="0" animBg="1"/>
      <p:bldP spid="19" grpId="0" bldLvl="0" animBg="1"/>
      <p:bldP spid="19" grpId="1" bldLvl="0" animBg="1"/>
      <p:bldP spid="19" grpId="2" bldLvl="0" animBg="1"/>
      <p:bldP spid="23" grpId="0" bldLvl="0" animBg="1"/>
      <p:bldP spid="23" grpId="1" bldLvl="0" animBg="1"/>
      <p:bldP spid="23" grpId="2" bldLvl="0" animBg="1"/>
      <p:bldP spid="27" grpId="0" bldLvl="0" animBg="1"/>
      <p:bldP spid="27" grpId="1" bldLvl="0" animBg="1"/>
      <p:bldP spid="27" grpId="2" bldLvl="0" animBg="1"/>
      <p:bldP spid="31" grpId="0" bldLvl="0" animBg="1"/>
      <p:bldP spid="31" grpId="1" bldLvl="0" animBg="1"/>
      <p:bldP spid="31" grpId="2" bldLvl="0" animBg="1"/>
      <p:bldP spid="43" grpId="0" bldLvl="0" animBg="1"/>
      <p:bldP spid="43" grpId="1" bldLvl="0" animBg="1"/>
      <p:bldP spid="43" grpId="2"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106934" y="0"/>
            <a:ext cx="3469805" cy="6859587"/>
          </a:xfrm>
          <a:prstGeom prst="rect">
            <a:avLst/>
          </a:prstGeom>
          <a:solidFill>
            <a:srgbClr val="38B1BF"/>
          </a:solidFill>
          <a:ln>
            <a:noFill/>
          </a:ln>
          <a:effectLst>
            <a:outerShdw blurRad="50800" dist="38100" dir="2700000" algn="tl" rotWithShape="0">
              <a:prstClr val="black">
                <a:alpha val="40000"/>
              </a:prstClr>
            </a:outerShdw>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TextBox 36"/>
          <p:cNvSpPr txBox="1"/>
          <p:nvPr/>
        </p:nvSpPr>
        <p:spPr>
          <a:xfrm>
            <a:off x="194519" y="2219567"/>
            <a:ext cx="2808312" cy="614045"/>
          </a:xfrm>
          <a:prstGeom prst="rect">
            <a:avLst/>
          </a:prstGeom>
          <a:noFill/>
        </p:spPr>
        <p:txBody>
          <a:bodyPr wrap="square" lIns="121948" tIns="60973" rIns="121948" bIns="60973">
            <a:spAutoFit/>
          </a:bodyPr>
          <a:lstStyle/>
          <a:p>
            <a:pPr algn="r">
              <a:defRPr/>
            </a:pPr>
            <a:r>
              <a:rPr lang="zh-CN" altLang="zh-CN" sz="3200" b="1" dirty="0">
                <a:solidFill>
                  <a:schemeClr val="bg1"/>
                </a:solidFill>
                <a:latin typeface="微软雅黑" panose="020B0503020204020204" pitchFamily="34" charset="-122"/>
                <a:ea typeface="微软雅黑" panose="020B0503020204020204" pitchFamily="34" charset="-122"/>
              </a:rPr>
              <a:t>目录</a:t>
            </a:r>
            <a:endParaRPr lang="zh-CN" altLang="zh-CN" sz="3200" b="1" dirty="0">
              <a:solidFill>
                <a:schemeClr val="bg1"/>
              </a:solidFill>
              <a:latin typeface="微软雅黑" panose="020B0503020204020204" pitchFamily="34" charset="-122"/>
              <a:ea typeface="微软雅黑" panose="020B0503020204020204" pitchFamily="34" charset="-122"/>
            </a:endParaRPr>
          </a:p>
        </p:txBody>
      </p:sp>
      <p:sp>
        <p:nvSpPr>
          <p:cNvPr id="2" name="圆角矩形 1"/>
          <p:cNvSpPr/>
          <p:nvPr/>
        </p:nvSpPr>
        <p:spPr>
          <a:xfrm>
            <a:off x="6095206" y="1341562"/>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1</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3" name="组合 2"/>
          <p:cNvGrpSpPr/>
          <p:nvPr/>
        </p:nvGrpSpPr>
        <p:grpSpPr>
          <a:xfrm>
            <a:off x="6922820" y="1341667"/>
            <a:ext cx="2094661" cy="511810"/>
            <a:chOff x="6315199" y="2492728"/>
            <a:chExt cx="3744416" cy="511504"/>
          </a:xfrm>
        </p:grpSpPr>
        <p:sp>
          <p:nvSpPr>
            <p:cNvPr id="4" name="圆角矩形 3"/>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5" name="矩形 4"/>
            <p:cNvSpPr/>
            <p:nvPr/>
          </p:nvSpPr>
          <p:spPr>
            <a:xfrm>
              <a:off x="6342889" y="2549647"/>
              <a:ext cx="2653074" cy="429003"/>
            </a:xfrm>
            <a:prstGeom prst="rect">
              <a:avLst/>
            </a:prstGeom>
          </p:spPr>
          <p:txBody>
            <a:bodyPr wrap="square" lIns="121960" tIns="60980" rIns="121960" bIns="60980">
              <a:spAutoFit/>
            </a:bodyPr>
            <a:lstStyle/>
            <a:p>
              <a:pPr>
                <a:defRPr/>
              </a:pP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组内工作</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6" name="圆角矩形 5"/>
          <p:cNvSpPr/>
          <p:nvPr/>
        </p:nvSpPr>
        <p:spPr>
          <a:xfrm>
            <a:off x="1077142" y="8169484"/>
            <a:ext cx="513261"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8</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7" name="组合 6"/>
          <p:cNvGrpSpPr/>
          <p:nvPr/>
        </p:nvGrpSpPr>
        <p:grpSpPr>
          <a:xfrm>
            <a:off x="1802958" y="8169557"/>
            <a:ext cx="1973580" cy="511810"/>
            <a:chOff x="6315199" y="2492728"/>
            <a:chExt cx="3744416" cy="511504"/>
          </a:xfrm>
        </p:grpSpPr>
        <p:sp>
          <p:nvSpPr>
            <p:cNvPr id="8" name="圆角矩形 7"/>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9" name="矩形 8"/>
            <p:cNvSpPr/>
            <p:nvPr/>
          </p:nvSpPr>
          <p:spPr>
            <a:xfrm>
              <a:off x="6681843" y="2493011"/>
              <a:ext cx="2653074" cy="429003"/>
            </a:xfrm>
            <a:prstGeom prst="rect">
              <a:avLst/>
            </a:prstGeom>
          </p:spPr>
          <p:txBody>
            <a:bodyPr wrap="square" lIns="121960" tIns="60980" rIns="121960" bIns="60980">
              <a:spAutoFit/>
            </a:bodyPr>
            <a:lstStyle/>
            <a:p>
              <a:pPr>
                <a:defRPr/>
              </a:pPr>
              <a:r>
                <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会议记录</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0" name="圆角矩形 9"/>
          <p:cNvSpPr/>
          <p:nvPr/>
        </p:nvSpPr>
        <p:spPr>
          <a:xfrm>
            <a:off x="-4830260" y="7995846"/>
            <a:ext cx="513261"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9</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11" name="组合 10"/>
          <p:cNvGrpSpPr/>
          <p:nvPr/>
        </p:nvGrpSpPr>
        <p:grpSpPr>
          <a:xfrm>
            <a:off x="-4104444" y="7995919"/>
            <a:ext cx="1973580" cy="511810"/>
            <a:chOff x="6315199" y="2492728"/>
            <a:chExt cx="3744416" cy="511504"/>
          </a:xfrm>
        </p:grpSpPr>
        <p:sp>
          <p:nvSpPr>
            <p:cNvPr id="12" name="圆角矩形 11"/>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13" name="矩形 12"/>
            <p:cNvSpPr/>
            <p:nvPr/>
          </p:nvSpPr>
          <p:spPr>
            <a:xfrm>
              <a:off x="6681843" y="2493011"/>
              <a:ext cx="2653074" cy="429003"/>
            </a:xfrm>
            <a:prstGeom prst="rect">
              <a:avLst/>
            </a:prstGeom>
          </p:spPr>
          <p:txBody>
            <a:bodyPr wrap="square" lIns="121960" tIns="60980" rIns="121960" bIns="60980">
              <a:spAutoFit/>
            </a:bodyPr>
            <a:lstStyle/>
            <a:p>
              <a:pPr>
                <a:defRPr/>
              </a:pPr>
              <a:r>
                <a:rPr lang="en-US"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WBS</a:t>
              </a:r>
              <a:endParaRPr lang="en-US"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54" name="圆角矩形 53"/>
          <p:cNvSpPr/>
          <p:nvPr/>
        </p:nvSpPr>
        <p:spPr>
          <a:xfrm>
            <a:off x="6095206" y="2064772"/>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2</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55" name="组合 54"/>
          <p:cNvGrpSpPr/>
          <p:nvPr/>
        </p:nvGrpSpPr>
        <p:grpSpPr>
          <a:xfrm>
            <a:off x="6922820" y="2064877"/>
            <a:ext cx="2094661" cy="511810"/>
            <a:chOff x="6315199" y="2492728"/>
            <a:chExt cx="3744416" cy="511504"/>
          </a:xfrm>
        </p:grpSpPr>
        <p:sp>
          <p:nvSpPr>
            <p:cNvPr id="56" name="圆角矩形 55"/>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57" name="矩形 56"/>
            <p:cNvSpPr/>
            <p:nvPr/>
          </p:nvSpPr>
          <p:spPr>
            <a:xfrm>
              <a:off x="6379837" y="2537435"/>
              <a:ext cx="2653074" cy="429003"/>
            </a:xfrm>
            <a:prstGeom prst="rect">
              <a:avLst/>
            </a:prstGeom>
          </p:spPr>
          <p:txBody>
            <a:bodyPr wrap="square" lIns="121960" tIns="60980" rIns="121960" bIns="60980">
              <a:spAutoFit/>
            </a:bodyPr>
            <a:lstStyle/>
            <a:p>
              <a:pPr>
                <a:defRPr/>
              </a:pP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项目计划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58" name="圆角矩形 57"/>
          <p:cNvSpPr/>
          <p:nvPr/>
        </p:nvSpPr>
        <p:spPr>
          <a:xfrm>
            <a:off x="6095206" y="2840267"/>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3</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59" name="组合 58"/>
          <p:cNvGrpSpPr/>
          <p:nvPr/>
        </p:nvGrpSpPr>
        <p:grpSpPr>
          <a:xfrm>
            <a:off x="6922820" y="2840372"/>
            <a:ext cx="2303225" cy="511810"/>
            <a:chOff x="6315199" y="2492728"/>
            <a:chExt cx="4117245" cy="511504"/>
          </a:xfrm>
        </p:grpSpPr>
        <p:sp>
          <p:nvSpPr>
            <p:cNvPr id="60" name="圆角矩形 59"/>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61" name="矩形 60"/>
            <p:cNvSpPr/>
            <p:nvPr/>
          </p:nvSpPr>
          <p:spPr>
            <a:xfrm>
              <a:off x="6379837" y="2522897"/>
              <a:ext cx="4052607" cy="430670"/>
            </a:xfrm>
            <a:prstGeom prst="rect">
              <a:avLst/>
            </a:prstGeom>
          </p:spPr>
          <p:txBody>
            <a:bodyPr wrap="square" lIns="121960" tIns="60980" rIns="121960" bIns="60980">
              <a:spAutoFit/>
            </a:bodyPr>
            <a:lstStyle/>
            <a:p>
              <a:pPr>
                <a:defRPr/>
              </a:pP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需求分析</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62" name="圆角矩形 61"/>
          <p:cNvSpPr/>
          <p:nvPr/>
        </p:nvSpPr>
        <p:spPr>
          <a:xfrm>
            <a:off x="6095206" y="3593358"/>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4</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63" name="组合 62"/>
          <p:cNvGrpSpPr/>
          <p:nvPr/>
        </p:nvGrpSpPr>
        <p:grpSpPr>
          <a:xfrm>
            <a:off x="6922820" y="3593463"/>
            <a:ext cx="2303225" cy="511810"/>
            <a:chOff x="6315199" y="2492728"/>
            <a:chExt cx="4117245" cy="511504"/>
          </a:xfrm>
        </p:grpSpPr>
        <p:sp>
          <p:nvSpPr>
            <p:cNvPr id="64" name="圆角矩形 63"/>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65" name="矩形 64"/>
            <p:cNvSpPr/>
            <p:nvPr/>
          </p:nvSpPr>
          <p:spPr>
            <a:xfrm>
              <a:off x="6379837" y="2522897"/>
              <a:ext cx="4052607" cy="429003"/>
            </a:xfrm>
            <a:prstGeom prst="rect">
              <a:avLst/>
            </a:prstGeom>
          </p:spPr>
          <p:txBody>
            <a:bodyPr wrap="square" lIns="121960" tIns="60980" rIns="121960" bIns="60980">
              <a:spAutoFit/>
            </a:bodyPr>
            <a:lstStyle/>
            <a:p>
              <a:pPr>
                <a:defRPr/>
              </a:pP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需求变更</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66" name="圆角矩形 65"/>
          <p:cNvSpPr/>
          <p:nvPr/>
        </p:nvSpPr>
        <p:spPr>
          <a:xfrm>
            <a:off x="6095206" y="4364795"/>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5</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67" name="组合 66"/>
          <p:cNvGrpSpPr/>
          <p:nvPr/>
        </p:nvGrpSpPr>
        <p:grpSpPr>
          <a:xfrm>
            <a:off x="6922820" y="4364900"/>
            <a:ext cx="2303225" cy="511810"/>
            <a:chOff x="6315199" y="2492728"/>
            <a:chExt cx="4117245" cy="511504"/>
          </a:xfrm>
        </p:grpSpPr>
        <p:sp>
          <p:nvSpPr>
            <p:cNvPr id="68" name="圆角矩形 67"/>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69" name="矩形 68"/>
            <p:cNvSpPr/>
            <p:nvPr/>
          </p:nvSpPr>
          <p:spPr>
            <a:xfrm>
              <a:off x="6379837" y="2522897"/>
              <a:ext cx="4052607" cy="430670"/>
            </a:xfrm>
            <a:prstGeom prst="rect">
              <a:avLst/>
            </a:prstGeom>
          </p:spPr>
          <p:txBody>
            <a:bodyPr wrap="square" lIns="121960" tIns="60980" rIns="121960" bIns="60980">
              <a:spAutoFit/>
            </a:bodyPr>
            <a:lstStyle/>
            <a:p>
              <a:pPr>
                <a:defRPr/>
              </a:pP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后续</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250" fill="hold"/>
                                        <p:tgtEl>
                                          <p:spTgt spid="37"/>
                                        </p:tgtEl>
                                        <p:attrNameLst>
                                          <p:attrName>ppt_x</p:attrName>
                                        </p:attrNameLst>
                                      </p:cBhvr>
                                      <p:tavLst>
                                        <p:tav tm="0">
                                          <p:val>
                                            <p:strVal val="#ppt_x"/>
                                          </p:val>
                                        </p:tav>
                                        <p:tav tm="100000">
                                          <p:val>
                                            <p:strVal val="#ppt_x"/>
                                          </p:val>
                                        </p:tav>
                                      </p:tavLst>
                                    </p:anim>
                                    <p:anim calcmode="lin" valueType="num">
                                      <p:cBhvr>
                                        <p:cTn id="13" dur="250" fill="hold"/>
                                        <p:tgtEl>
                                          <p:spTgt spid="37"/>
                                        </p:tgtEl>
                                        <p:attrNameLst>
                                          <p:attrName>ppt_y</p:attrName>
                                        </p:attrNameLst>
                                      </p:cBhvr>
                                      <p:tavLst>
                                        <p:tav tm="0">
                                          <p:val>
                                            <p:strVal val="#ppt_y-#ppt_h/2"/>
                                          </p:val>
                                        </p:tav>
                                        <p:tav tm="100000">
                                          <p:val>
                                            <p:strVal val="#ppt_y"/>
                                          </p:val>
                                        </p:tav>
                                      </p:tavLst>
                                    </p:anim>
                                    <p:anim calcmode="lin" valueType="num">
                                      <p:cBhvr>
                                        <p:cTn id="14" dur="250" fill="hold"/>
                                        <p:tgtEl>
                                          <p:spTgt spid="37"/>
                                        </p:tgtEl>
                                        <p:attrNameLst>
                                          <p:attrName>ppt_w</p:attrName>
                                        </p:attrNameLst>
                                      </p:cBhvr>
                                      <p:tavLst>
                                        <p:tav tm="0">
                                          <p:val>
                                            <p:strVal val="#ppt_w"/>
                                          </p:val>
                                        </p:tav>
                                        <p:tav tm="100000">
                                          <p:val>
                                            <p:strVal val="#ppt_w"/>
                                          </p:val>
                                        </p:tav>
                                      </p:tavLst>
                                    </p:anim>
                                    <p:anim calcmode="lin" valueType="num">
                                      <p:cBhvr>
                                        <p:cTn id="15" dur="250" fill="hold"/>
                                        <p:tgtEl>
                                          <p:spTgt spid="37"/>
                                        </p:tgtEl>
                                        <p:attrNameLst>
                                          <p:attrName>ppt_h</p:attrName>
                                        </p:attrNameLst>
                                      </p:cBhvr>
                                      <p:tavLst>
                                        <p:tav tm="0">
                                          <p:val>
                                            <p:fltVal val="0"/>
                                          </p:val>
                                        </p:tav>
                                        <p:tav tm="100000">
                                          <p:val>
                                            <p:strVal val="#ppt_h"/>
                                          </p:val>
                                        </p:tav>
                                      </p:tavLst>
                                    </p:anim>
                                  </p:childTnLst>
                                </p:cTn>
                              </p:par>
                            </p:childTnLst>
                          </p:cTn>
                        </p:par>
                        <p:par>
                          <p:cTn id="16" fill="hold">
                            <p:stCondLst>
                              <p:cond delay="850"/>
                            </p:stCondLst>
                            <p:childTnLst>
                              <p:par>
                                <p:cTn id="17" presetID="10"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childTnLst>
                                </p:cTn>
                              </p:par>
                              <p:par>
                                <p:cTn id="20" presetID="56" presetClass="path" presetSubtype="0" accel="50000" decel="50000" fill="hold" grpId="1" nodeType="withEffect">
                                  <p:stCondLst>
                                    <p:cond delay="0"/>
                                  </p:stCondLst>
                                  <p:childTnLst>
                                    <p:animMotion origin="layout" path="M -0.03737 0.04121 L -6.25E-7 -3.33333E-6 " pathEditMode="relative" rAng="0" ptsTypes="AA">
                                      <p:cBhvr>
                                        <p:cTn id="21" dur="700" fill="hold"/>
                                        <p:tgtEl>
                                          <p:spTgt spid="2"/>
                                        </p:tgtEl>
                                        <p:attrNameLst>
                                          <p:attrName>ppt_x</p:attrName>
                                          <p:attrName>ppt_y</p:attrName>
                                        </p:attrNameLst>
                                      </p:cBhvr>
                                      <p:rCtr x="1862" y="-2060"/>
                                    </p:animMotion>
                                  </p:childTnLst>
                                </p:cTn>
                              </p:par>
                            </p:childTnLst>
                          </p:cTn>
                        </p:par>
                        <p:par>
                          <p:cTn id="22" fill="hold">
                            <p:stCondLst>
                              <p:cond delay="1850"/>
                            </p:stCondLst>
                            <p:childTnLst>
                              <p:par>
                                <p:cTn id="23" presetID="26" presetClass="emph" presetSubtype="0" fill="hold" grpId="2" nodeType="afterEffect">
                                  <p:stCondLst>
                                    <p:cond delay="0"/>
                                  </p:stCondLst>
                                  <p:childTnLst>
                                    <p:animEffect transition="out" filter="fade">
                                      <p:cBhvr>
                                        <p:cTn id="24" dur="500" tmFilter="0, 0; .2, .5; .8, .5; 1, 0"/>
                                        <p:tgtEl>
                                          <p:spTgt spid="2"/>
                                        </p:tgtEl>
                                      </p:cBhvr>
                                    </p:animEffect>
                                    <p:animScale>
                                      <p:cBhvr>
                                        <p:cTn id="25" dur="250" autoRev="1" fill="hold"/>
                                        <p:tgtEl>
                                          <p:spTgt spid="2"/>
                                        </p:tgtEl>
                                      </p:cBhvr>
                                      <p:by x="105000" y="105000"/>
                                    </p:animScale>
                                  </p:childTnLst>
                                </p:cTn>
                              </p:par>
                              <p:par>
                                <p:cTn id="26" presetID="22" presetClass="entr" presetSubtype="8" fill="hold" nodeType="withEffect">
                                  <p:stCondLst>
                                    <p:cond delay="500"/>
                                  </p:stCondLst>
                                  <p:childTnLst>
                                    <p:set>
                                      <p:cBhvr>
                                        <p:cTn id="27" dur="1" fill="hold">
                                          <p:stCondLst>
                                            <p:cond delay="0"/>
                                          </p:stCondLst>
                                        </p:cTn>
                                        <p:tgtEl>
                                          <p:spTgt spid="3"/>
                                        </p:tgtEl>
                                        <p:attrNameLst>
                                          <p:attrName>style.visibility</p:attrName>
                                        </p:attrNameLst>
                                      </p:cBhvr>
                                      <p:to>
                                        <p:strVal val="visible"/>
                                      </p:to>
                                    </p:set>
                                    <p:animEffect transition="in" filter="wipe(left)">
                                      <p:cBhvr>
                                        <p:cTn id="28" dur="500"/>
                                        <p:tgtEl>
                                          <p:spTgt spid="3"/>
                                        </p:tgtEl>
                                      </p:cBhvr>
                                    </p:animEffect>
                                  </p:childTnLst>
                                </p:cTn>
                              </p:par>
                              <p:par>
                                <p:cTn id="29" presetID="10" presetClass="entr" presetSubtype="0"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childTnLst>
                                </p:cTn>
                              </p:par>
                              <p:par>
                                <p:cTn id="32" presetID="56" presetClass="path" presetSubtype="0" accel="50000" decel="50000" fill="hold" grpId="1" nodeType="withEffect">
                                  <p:stCondLst>
                                    <p:cond delay="750"/>
                                  </p:stCondLst>
                                  <p:childTnLst>
                                    <p:animMotion origin="layout" path="M -0.03737 0.04121 L -6.25E-7 -4.44444E-6 " pathEditMode="relative" rAng="0" ptsTypes="AA">
                                      <p:cBhvr>
                                        <p:cTn id="33" dur="700" fill="hold"/>
                                        <p:tgtEl>
                                          <p:spTgt spid="6"/>
                                        </p:tgtEl>
                                        <p:attrNameLst>
                                          <p:attrName>ppt_x</p:attrName>
                                          <p:attrName>ppt_y</p:attrName>
                                        </p:attrNameLst>
                                      </p:cBhvr>
                                      <p:rCtr x="1862" y="-2060"/>
                                    </p:animMotion>
                                  </p:childTnLst>
                                </p:cTn>
                              </p:par>
                              <p:par>
                                <p:cTn id="34" presetID="22" presetClass="entr" presetSubtype="8" fill="hold" nodeType="withEffect">
                                  <p:stCondLst>
                                    <p:cond delay="500"/>
                                  </p:stCondLst>
                                  <p:childTnLst>
                                    <p:set>
                                      <p:cBhvr>
                                        <p:cTn id="35" dur="1" fill="hold">
                                          <p:stCondLst>
                                            <p:cond delay="0"/>
                                          </p:stCondLst>
                                        </p:cTn>
                                        <p:tgtEl>
                                          <p:spTgt spid="7"/>
                                        </p:tgtEl>
                                        <p:attrNameLst>
                                          <p:attrName>style.visibility</p:attrName>
                                        </p:attrNameLst>
                                      </p:cBhvr>
                                      <p:to>
                                        <p:strVal val="visible"/>
                                      </p:to>
                                    </p:set>
                                    <p:animEffect transition="in" filter="wipe(left)">
                                      <p:cBhvr>
                                        <p:cTn id="36" dur="500"/>
                                        <p:tgtEl>
                                          <p:spTgt spid="7"/>
                                        </p:tgtEl>
                                      </p:cBhvr>
                                    </p:animEffect>
                                  </p:childTnLst>
                                </p:cTn>
                              </p:par>
                              <p:par>
                                <p:cTn id="37" presetID="10" presetClass="entr" presetSubtype="0" fill="hold" grpId="0" nodeType="withEffect">
                                  <p:stCondLst>
                                    <p:cond delay="75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000"/>
                                        <p:tgtEl>
                                          <p:spTgt spid="10"/>
                                        </p:tgtEl>
                                      </p:cBhvr>
                                    </p:animEffect>
                                  </p:childTnLst>
                                </p:cTn>
                              </p:par>
                              <p:par>
                                <p:cTn id="40" presetID="56" presetClass="path" presetSubtype="0" accel="50000" decel="50000" fill="hold" grpId="1" nodeType="withEffect">
                                  <p:stCondLst>
                                    <p:cond delay="750"/>
                                  </p:stCondLst>
                                  <p:childTnLst>
                                    <p:animMotion origin="layout" path="M -0.03737 0.04121 L -6.25E-7 -4.44444E-6 " pathEditMode="relative" rAng="0" ptsTypes="AA">
                                      <p:cBhvr>
                                        <p:cTn id="41" dur="700" fill="hold"/>
                                        <p:tgtEl>
                                          <p:spTgt spid="10"/>
                                        </p:tgtEl>
                                        <p:attrNameLst>
                                          <p:attrName>ppt_x</p:attrName>
                                          <p:attrName>ppt_y</p:attrName>
                                        </p:attrNameLst>
                                      </p:cBhvr>
                                      <p:rCtr x="1862" y="-2060"/>
                                    </p:animMotion>
                                  </p:childTnLst>
                                </p:cTn>
                              </p:par>
                              <p:par>
                                <p:cTn id="42" presetID="22" presetClass="entr" presetSubtype="8" fill="hold" nodeType="withEffect">
                                  <p:stCondLst>
                                    <p:cond delay="500"/>
                                  </p:stCondLst>
                                  <p:childTnLst>
                                    <p:set>
                                      <p:cBhvr>
                                        <p:cTn id="43" dur="1" fill="hold">
                                          <p:stCondLst>
                                            <p:cond delay="0"/>
                                          </p:stCondLst>
                                        </p:cTn>
                                        <p:tgtEl>
                                          <p:spTgt spid="11"/>
                                        </p:tgtEl>
                                        <p:attrNameLst>
                                          <p:attrName>style.visibility</p:attrName>
                                        </p:attrNameLst>
                                      </p:cBhvr>
                                      <p:to>
                                        <p:strVal val="visible"/>
                                      </p:to>
                                    </p:set>
                                    <p:animEffect transition="in" filter="wipe(left)">
                                      <p:cBhvr>
                                        <p:cTn id="44" dur="500"/>
                                        <p:tgtEl>
                                          <p:spTgt spid="11"/>
                                        </p:tgtEl>
                                      </p:cBhvr>
                                    </p:animEffect>
                                  </p:childTnLst>
                                </p:cTn>
                              </p:par>
                            </p:childTnLst>
                          </p:cTn>
                        </p:par>
                        <p:par>
                          <p:cTn id="45" fill="hold">
                            <p:stCondLst>
                              <p:cond delay="2350"/>
                            </p:stCondLst>
                            <p:childTnLst>
                              <p:par>
                                <p:cTn id="46" presetID="10" presetClass="entr" presetSubtype="0" fill="hold" grpId="0" nodeType="afterEffect">
                                  <p:stCondLst>
                                    <p:cond delay="0"/>
                                  </p:stCondLst>
                                  <p:childTnLst>
                                    <p:set>
                                      <p:cBhvr>
                                        <p:cTn id="47" dur="1" fill="hold">
                                          <p:stCondLst>
                                            <p:cond delay="0"/>
                                          </p:stCondLst>
                                        </p:cTn>
                                        <p:tgtEl>
                                          <p:spTgt spid="54"/>
                                        </p:tgtEl>
                                        <p:attrNameLst>
                                          <p:attrName>style.visibility</p:attrName>
                                        </p:attrNameLst>
                                      </p:cBhvr>
                                      <p:to>
                                        <p:strVal val="visible"/>
                                      </p:to>
                                    </p:set>
                                    <p:animEffect transition="in" filter="fade">
                                      <p:cBhvr>
                                        <p:cTn id="48" dur="1000"/>
                                        <p:tgtEl>
                                          <p:spTgt spid="54"/>
                                        </p:tgtEl>
                                      </p:cBhvr>
                                    </p:animEffect>
                                  </p:childTnLst>
                                </p:cTn>
                              </p:par>
                              <p:par>
                                <p:cTn id="49" presetID="56" presetClass="path" presetSubtype="0" accel="50000" decel="50000" fill="hold" grpId="1" nodeType="withEffect">
                                  <p:stCondLst>
                                    <p:cond delay="0"/>
                                  </p:stCondLst>
                                  <p:childTnLst>
                                    <p:animMotion origin="layout" path="M -0.03737 0.04121 L -6.25E-7 -3.33333E-6 " pathEditMode="relative" rAng="0" ptsTypes="AA">
                                      <p:cBhvr>
                                        <p:cTn id="50" dur="700" fill="hold"/>
                                        <p:tgtEl>
                                          <p:spTgt spid="54"/>
                                        </p:tgtEl>
                                        <p:attrNameLst>
                                          <p:attrName>ppt_x</p:attrName>
                                          <p:attrName>ppt_y</p:attrName>
                                        </p:attrNameLst>
                                      </p:cBhvr>
                                      <p:rCtr x="1862" y="-2060"/>
                                    </p:animMotion>
                                  </p:childTnLst>
                                </p:cTn>
                              </p:par>
                            </p:childTnLst>
                          </p:cTn>
                        </p:par>
                        <p:par>
                          <p:cTn id="51" fill="hold">
                            <p:stCondLst>
                              <p:cond delay="3350"/>
                            </p:stCondLst>
                            <p:childTnLst>
                              <p:par>
                                <p:cTn id="52" presetID="26" presetClass="emph" presetSubtype="0" fill="hold" grpId="2" nodeType="afterEffect">
                                  <p:stCondLst>
                                    <p:cond delay="0"/>
                                  </p:stCondLst>
                                  <p:childTnLst>
                                    <p:animEffect transition="out" filter="fade">
                                      <p:cBhvr>
                                        <p:cTn id="53" dur="500" tmFilter="0, 0; .2, .5; .8, .5; 1, 0"/>
                                        <p:tgtEl>
                                          <p:spTgt spid="54"/>
                                        </p:tgtEl>
                                      </p:cBhvr>
                                    </p:animEffect>
                                    <p:animScale>
                                      <p:cBhvr>
                                        <p:cTn id="54" dur="250" autoRev="1" fill="hold"/>
                                        <p:tgtEl>
                                          <p:spTgt spid="54"/>
                                        </p:tgtEl>
                                      </p:cBhvr>
                                      <p:by x="105000" y="105000"/>
                                    </p:animScale>
                                  </p:childTnLst>
                                </p:cTn>
                              </p:par>
                              <p:par>
                                <p:cTn id="55" presetID="22" presetClass="entr" presetSubtype="8" fill="hold" nodeType="withEffect">
                                  <p:stCondLst>
                                    <p:cond delay="500"/>
                                  </p:stCondLst>
                                  <p:childTnLst>
                                    <p:set>
                                      <p:cBhvr>
                                        <p:cTn id="56" dur="1" fill="hold">
                                          <p:stCondLst>
                                            <p:cond delay="0"/>
                                          </p:stCondLst>
                                        </p:cTn>
                                        <p:tgtEl>
                                          <p:spTgt spid="55"/>
                                        </p:tgtEl>
                                        <p:attrNameLst>
                                          <p:attrName>style.visibility</p:attrName>
                                        </p:attrNameLst>
                                      </p:cBhvr>
                                      <p:to>
                                        <p:strVal val="visible"/>
                                      </p:to>
                                    </p:set>
                                    <p:animEffect transition="in" filter="wipe(left)">
                                      <p:cBhvr>
                                        <p:cTn id="57" dur="500"/>
                                        <p:tgtEl>
                                          <p:spTgt spid="55"/>
                                        </p:tgtEl>
                                      </p:cBhvr>
                                    </p:animEffect>
                                  </p:childTnLst>
                                </p:cTn>
                              </p:par>
                            </p:childTnLst>
                          </p:cTn>
                        </p:par>
                        <p:par>
                          <p:cTn id="58" fill="hold">
                            <p:stCondLst>
                              <p:cond delay="3850"/>
                            </p:stCondLst>
                            <p:childTnLst>
                              <p:par>
                                <p:cTn id="59" presetID="10" presetClass="entr" presetSubtype="0" fill="hold" grpId="0" nodeType="after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fade">
                                      <p:cBhvr>
                                        <p:cTn id="61" dur="1000"/>
                                        <p:tgtEl>
                                          <p:spTgt spid="58"/>
                                        </p:tgtEl>
                                      </p:cBhvr>
                                    </p:animEffect>
                                  </p:childTnLst>
                                </p:cTn>
                              </p:par>
                              <p:par>
                                <p:cTn id="62" presetID="56" presetClass="path" presetSubtype="0" accel="50000" decel="50000" fill="hold" grpId="1" nodeType="withEffect">
                                  <p:stCondLst>
                                    <p:cond delay="0"/>
                                  </p:stCondLst>
                                  <p:childTnLst>
                                    <p:animMotion origin="layout" path="M -0.03737 0.04121 L -6.25E-7 -3.33333E-6 " pathEditMode="relative" rAng="0" ptsTypes="AA">
                                      <p:cBhvr>
                                        <p:cTn id="63" dur="700" fill="hold"/>
                                        <p:tgtEl>
                                          <p:spTgt spid="58"/>
                                        </p:tgtEl>
                                        <p:attrNameLst>
                                          <p:attrName>ppt_x</p:attrName>
                                          <p:attrName>ppt_y</p:attrName>
                                        </p:attrNameLst>
                                      </p:cBhvr>
                                      <p:rCtr x="1862" y="-2060"/>
                                    </p:animMotion>
                                  </p:childTnLst>
                                </p:cTn>
                              </p:par>
                            </p:childTnLst>
                          </p:cTn>
                        </p:par>
                        <p:par>
                          <p:cTn id="64" fill="hold">
                            <p:stCondLst>
                              <p:cond delay="4850"/>
                            </p:stCondLst>
                            <p:childTnLst>
                              <p:par>
                                <p:cTn id="65" presetID="26" presetClass="emph" presetSubtype="0" fill="hold" grpId="2" nodeType="afterEffect">
                                  <p:stCondLst>
                                    <p:cond delay="0"/>
                                  </p:stCondLst>
                                  <p:childTnLst>
                                    <p:animEffect transition="out" filter="fade">
                                      <p:cBhvr>
                                        <p:cTn id="66" dur="500" tmFilter="0, 0; .2, .5; .8, .5; 1, 0"/>
                                        <p:tgtEl>
                                          <p:spTgt spid="58"/>
                                        </p:tgtEl>
                                      </p:cBhvr>
                                    </p:animEffect>
                                    <p:animScale>
                                      <p:cBhvr>
                                        <p:cTn id="67" dur="250" autoRev="1" fill="hold"/>
                                        <p:tgtEl>
                                          <p:spTgt spid="58"/>
                                        </p:tgtEl>
                                      </p:cBhvr>
                                      <p:by x="105000" y="105000"/>
                                    </p:animScale>
                                  </p:childTnLst>
                                </p:cTn>
                              </p:par>
                              <p:par>
                                <p:cTn id="68" presetID="22" presetClass="entr" presetSubtype="8" fill="hold" nodeType="withEffect">
                                  <p:stCondLst>
                                    <p:cond delay="500"/>
                                  </p:stCondLst>
                                  <p:childTnLst>
                                    <p:set>
                                      <p:cBhvr>
                                        <p:cTn id="69" dur="1" fill="hold">
                                          <p:stCondLst>
                                            <p:cond delay="0"/>
                                          </p:stCondLst>
                                        </p:cTn>
                                        <p:tgtEl>
                                          <p:spTgt spid="59"/>
                                        </p:tgtEl>
                                        <p:attrNameLst>
                                          <p:attrName>style.visibility</p:attrName>
                                        </p:attrNameLst>
                                      </p:cBhvr>
                                      <p:to>
                                        <p:strVal val="visible"/>
                                      </p:to>
                                    </p:set>
                                    <p:animEffect transition="in" filter="wipe(left)">
                                      <p:cBhvr>
                                        <p:cTn id="70" dur="500"/>
                                        <p:tgtEl>
                                          <p:spTgt spid="59"/>
                                        </p:tgtEl>
                                      </p:cBhvr>
                                    </p:animEffect>
                                  </p:childTnLst>
                                </p:cTn>
                              </p:par>
                            </p:childTnLst>
                          </p:cTn>
                        </p:par>
                        <p:par>
                          <p:cTn id="71" fill="hold">
                            <p:stCondLst>
                              <p:cond delay="5350"/>
                            </p:stCondLst>
                            <p:childTnLst>
                              <p:par>
                                <p:cTn id="72" presetID="10" presetClass="entr" presetSubtype="0" fill="hold" grpId="0" nodeType="afterEffect">
                                  <p:stCondLst>
                                    <p:cond delay="0"/>
                                  </p:stCondLst>
                                  <p:childTnLst>
                                    <p:set>
                                      <p:cBhvr>
                                        <p:cTn id="73" dur="1" fill="hold">
                                          <p:stCondLst>
                                            <p:cond delay="0"/>
                                          </p:stCondLst>
                                        </p:cTn>
                                        <p:tgtEl>
                                          <p:spTgt spid="62"/>
                                        </p:tgtEl>
                                        <p:attrNameLst>
                                          <p:attrName>style.visibility</p:attrName>
                                        </p:attrNameLst>
                                      </p:cBhvr>
                                      <p:to>
                                        <p:strVal val="visible"/>
                                      </p:to>
                                    </p:set>
                                    <p:animEffect transition="in" filter="fade">
                                      <p:cBhvr>
                                        <p:cTn id="74" dur="1000"/>
                                        <p:tgtEl>
                                          <p:spTgt spid="62"/>
                                        </p:tgtEl>
                                      </p:cBhvr>
                                    </p:animEffect>
                                  </p:childTnLst>
                                </p:cTn>
                              </p:par>
                              <p:par>
                                <p:cTn id="75" presetID="56" presetClass="path" presetSubtype="0" accel="50000" decel="50000" fill="hold" grpId="1" nodeType="withEffect">
                                  <p:stCondLst>
                                    <p:cond delay="0"/>
                                  </p:stCondLst>
                                  <p:childTnLst>
                                    <p:animMotion origin="layout" path="M -0.03737 0.04121 L -6.25E-7 -3.33333E-6 " pathEditMode="relative" rAng="0" ptsTypes="AA">
                                      <p:cBhvr>
                                        <p:cTn id="76" dur="700" fill="hold"/>
                                        <p:tgtEl>
                                          <p:spTgt spid="62"/>
                                        </p:tgtEl>
                                        <p:attrNameLst>
                                          <p:attrName>ppt_x</p:attrName>
                                          <p:attrName>ppt_y</p:attrName>
                                        </p:attrNameLst>
                                      </p:cBhvr>
                                      <p:rCtr x="1862" y="-2060"/>
                                    </p:animMotion>
                                  </p:childTnLst>
                                </p:cTn>
                              </p:par>
                            </p:childTnLst>
                          </p:cTn>
                        </p:par>
                        <p:par>
                          <p:cTn id="77" fill="hold">
                            <p:stCondLst>
                              <p:cond delay="6350"/>
                            </p:stCondLst>
                            <p:childTnLst>
                              <p:par>
                                <p:cTn id="78" presetID="26" presetClass="emph" presetSubtype="0" fill="hold" grpId="2" nodeType="afterEffect">
                                  <p:stCondLst>
                                    <p:cond delay="0"/>
                                  </p:stCondLst>
                                  <p:childTnLst>
                                    <p:animEffect transition="out" filter="fade">
                                      <p:cBhvr>
                                        <p:cTn id="79" dur="500" tmFilter="0, 0; .2, .5; .8, .5; 1, 0"/>
                                        <p:tgtEl>
                                          <p:spTgt spid="62"/>
                                        </p:tgtEl>
                                      </p:cBhvr>
                                    </p:animEffect>
                                    <p:animScale>
                                      <p:cBhvr>
                                        <p:cTn id="80" dur="250" autoRev="1" fill="hold"/>
                                        <p:tgtEl>
                                          <p:spTgt spid="62"/>
                                        </p:tgtEl>
                                      </p:cBhvr>
                                      <p:by x="105000" y="105000"/>
                                    </p:animScale>
                                  </p:childTnLst>
                                </p:cTn>
                              </p:par>
                              <p:par>
                                <p:cTn id="81" presetID="22" presetClass="entr" presetSubtype="8" fill="hold" nodeType="withEffect">
                                  <p:stCondLst>
                                    <p:cond delay="500"/>
                                  </p:stCondLst>
                                  <p:childTnLst>
                                    <p:set>
                                      <p:cBhvr>
                                        <p:cTn id="82" dur="1" fill="hold">
                                          <p:stCondLst>
                                            <p:cond delay="0"/>
                                          </p:stCondLst>
                                        </p:cTn>
                                        <p:tgtEl>
                                          <p:spTgt spid="63"/>
                                        </p:tgtEl>
                                        <p:attrNameLst>
                                          <p:attrName>style.visibility</p:attrName>
                                        </p:attrNameLst>
                                      </p:cBhvr>
                                      <p:to>
                                        <p:strVal val="visible"/>
                                      </p:to>
                                    </p:set>
                                    <p:animEffect transition="in" filter="wipe(left)">
                                      <p:cBhvr>
                                        <p:cTn id="83" dur="500"/>
                                        <p:tgtEl>
                                          <p:spTgt spid="63"/>
                                        </p:tgtEl>
                                      </p:cBhvr>
                                    </p:animEffect>
                                  </p:childTnLst>
                                </p:cTn>
                              </p:par>
                            </p:childTnLst>
                          </p:cTn>
                        </p:par>
                        <p:par>
                          <p:cTn id="84" fill="hold">
                            <p:stCondLst>
                              <p:cond delay="6850"/>
                            </p:stCondLst>
                            <p:childTnLst>
                              <p:par>
                                <p:cTn id="85" presetID="10" presetClass="entr" presetSubtype="0" fill="hold" grpId="0" nodeType="afterEffect">
                                  <p:stCondLst>
                                    <p:cond delay="0"/>
                                  </p:stCondLst>
                                  <p:childTnLst>
                                    <p:set>
                                      <p:cBhvr>
                                        <p:cTn id="86" dur="1" fill="hold">
                                          <p:stCondLst>
                                            <p:cond delay="0"/>
                                          </p:stCondLst>
                                        </p:cTn>
                                        <p:tgtEl>
                                          <p:spTgt spid="66"/>
                                        </p:tgtEl>
                                        <p:attrNameLst>
                                          <p:attrName>style.visibility</p:attrName>
                                        </p:attrNameLst>
                                      </p:cBhvr>
                                      <p:to>
                                        <p:strVal val="visible"/>
                                      </p:to>
                                    </p:set>
                                    <p:animEffect transition="in" filter="fade">
                                      <p:cBhvr>
                                        <p:cTn id="87" dur="1000"/>
                                        <p:tgtEl>
                                          <p:spTgt spid="66"/>
                                        </p:tgtEl>
                                      </p:cBhvr>
                                    </p:animEffect>
                                  </p:childTnLst>
                                </p:cTn>
                              </p:par>
                              <p:par>
                                <p:cTn id="88" presetID="56" presetClass="path" presetSubtype="0" accel="50000" decel="50000" fill="hold" grpId="1" nodeType="withEffect">
                                  <p:stCondLst>
                                    <p:cond delay="0"/>
                                  </p:stCondLst>
                                  <p:childTnLst>
                                    <p:animMotion origin="layout" path="M -0.03737 0.04121 L -6.25E-7 -3.33333E-6 " pathEditMode="relative" rAng="0" ptsTypes="AA">
                                      <p:cBhvr>
                                        <p:cTn id="89" dur="700" fill="hold"/>
                                        <p:tgtEl>
                                          <p:spTgt spid="66"/>
                                        </p:tgtEl>
                                        <p:attrNameLst>
                                          <p:attrName>ppt_x</p:attrName>
                                          <p:attrName>ppt_y</p:attrName>
                                        </p:attrNameLst>
                                      </p:cBhvr>
                                      <p:rCtr x="1862" y="-2060"/>
                                    </p:animMotion>
                                  </p:childTnLst>
                                </p:cTn>
                              </p:par>
                            </p:childTnLst>
                          </p:cTn>
                        </p:par>
                        <p:par>
                          <p:cTn id="90" fill="hold">
                            <p:stCondLst>
                              <p:cond delay="7850"/>
                            </p:stCondLst>
                            <p:childTnLst>
                              <p:par>
                                <p:cTn id="91" presetID="26" presetClass="emph" presetSubtype="0" fill="hold" grpId="2" nodeType="afterEffect">
                                  <p:stCondLst>
                                    <p:cond delay="0"/>
                                  </p:stCondLst>
                                  <p:childTnLst>
                                    <p:animEffect transition="out" filter="fade">
                                      <p:cBhvr>
                                        <p:cTn id="92" dur="500" tmFilter="0, 0; .2, .5; .8, .5; 1, 0"/>
                                        <p:tgtEl>
                                          <p:spTgt spid="66"/>
                                        </p:tgtEl>
                                      </p:cBhvr>
                                    </p:animEffect>
                                    <p:animScale>
                                      <p:cBhvr>
                                        <p:cTn id="93" dur="250" autoRev="1" fill="hold"/>
                                        <p:tgtEl>
                                          <p:spTgt spid="66"/>
                                        </p:tgtEl>
                                      </p:cBhvr>
                                      <p:by x="105000" y="105000"/>
                                    </p:animScale>
                                  </p:childTnLst>
                                </p:cTn>
                              </p:par>
                              <p:par>
                                <p:cTn id="94" presetID="22" presetClass="entr" presetSubtype="8" fill="hold" nodeType="withEffect">
                                  <p:stCondLst>
                                    <p:cond delay="500"/>
                                  </p:stCondLst>
                                  <p:childTnLst>
                                    <p:set>
                                      <p:cBhvr>
                                        <p:cTn id="95" dur="1" fill="hold">
                                          <p:stCondLst>
                                            <p:cond delay="0"/>
                                          </p:stCondLst>
                                        </p:cTn>
                                        <p:tgtEl>
                                          <p:spTgt spid="67"/>
                                        </p:tgtEl>
                                        <p:attrNameLst>
                                          <p:attrName>style.visibility</p:attrName>
                                        </p:attrNameLst>
                                      </p:cBhvr>
                                      <p:to>
                                        <p:strVal val="visible"/>
                                      </p:to>
                                    </p:set>
                                    <p:animEffect transition="in" filter="wipe(left)">
                                      <p:cBhvr>
                                        <p:cTn id="96"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7" grpId="0"/>
      <p:bldP spid="2" grpId="0" bldLvl="0" animBg="1"/>
      <p:bldP spid="2" grpId="1" bldLvl="0" animBg="1"/>
      <p:bldP spid="2" grpId="2" bldLvl="0" animBg="1"/>
      <p:bldP spid="6" grpId="0" bldLvl="0" animBg="1"/>
      <p:bldP spid="6" grpId="1" bldLvl="0" animBg="1"/>
      <p:bldP spid="10" grpId="0" bldLvl="0" animBg="1"/>
      <p:bldP spid="10" grpId="1" bldLvl="0" animBg="1"/>
      <p:bldP spid="54" grpId="0" bldLvl="0" animBg="1"/>
      <p:bldP spid="54" grpId="1" bldLvl="0" animBg="1"/>
      <p:bldP spid="54" grpId="2" bldLvl="0" animBg="1"/>
      <p:bldP spid="58" grpId="0" bldLvl="0" animBg="1"/>
      <p:bldP spid="58" grpId="1" bldLvl="0" animBg="1"/>
      <p:bldP spid="58" grpId="2" bldLvl="0" animBg="1"/>
      <p:bldP spid="62" grpId="0" bldLvl="0" animBg="1"/>
      <p:bldP spid="62" grpId="1" bldLvl="0" animBg="1"/>
      <p:bldP spid="62" grpId="2" bldLvl="0" animBg="1"/>
      <p:bldP spid="66" grpId="0" bldLvl="0" animBg="1"/>
      <p:bldP spid="66" grpId="1" bldLvl="0" animBg="1"/>
      <p:bldP spid="66" grpId="2"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3.1</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时间管理子计划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5" name="矩形 4"/>
          <p:cNvSpPr/>
          <p:nvPr/>
        </p:nvSpPr>
        <p:spPr>
          <a:xfrm>
            <a:off x="4871070" y="250550"/>
            <a:ext cx="1723549" cy="400110"/>
          </a:xfrm>
          <a:prstGeom prst="rect">
            <a:avLst/>
          </a:prstGeom>
        </p:spPr>
        <p:txBody>
          <a:bodyPr wrap="none">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详情见甘特图</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1774726" y="752200"/>
            <a:ext cx="9145016" cy="5962076"/>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3.2</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人力资源子计划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nvGraphicFramePr>
        <p:xfrm>
          <a:off x="1238134" y="1914724"/>
          <a:ext cx="6153216" cy="1008112"/>
        </p:xfrm>
        <a:graphic>
          <a:graphicData uri="http://schemas.openxmlformats.org/drawingml/2006/table">
            <a:tbl>
              <a:tblPr firstRow="1" firstCol="1" bandRow="1">
                <a:tableStyleId>{5C22544A-7EE6-4342-B048-85BDC9FD1C3A}</a:tableStyleId>
              </a:tblPr>
              <a:tblGrid>
                <a:gridCol w="858639"/>
                <a:gridCol w="858639"/>
                <a:gridCol w="858639"/>
                <a:gridCol w="858639"/>
                <a:gridCol w="858639"/>
                <a:gridCol w="1000658"/>
                <a:gridCol w="859363"/>
              </a:tblGrid>
              <a:tr h="252028">
                <a:tc>
                  <a:txBody>
                    <a:bodyPr/>
                    <a:lstStyle/>
                    <a:p>
                      <a:pPr algn="just">
                        <a:spcAft>
                          <a:spcPts val="0"/>
                        </a:spcAft>
                      </a:pPr>
                      <a:r>
                        <a:rPr lang="zh-CN" sz="1050" kern="100" dirty="0">
                          <a:effectLst/>
                        </a:rPr>
                        <a:t>职务</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姓名</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负责内容</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班级</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学号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电话号码</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寝室号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r>
              <a:tr h="756084">
                <a:tc>
                  <a:txBody>
                    <a:bodyPr/>
                    <a:lstStyle/>
                    <a:p>
                      <a:pPr algn="just">
                        <a:spcAft>
                          <a:spcPts val="0"/>
                        </a:spcAft>
                      </a:pPr>
                      <a:r>
                        <a:rPr lang="zh-CN" sz="1050" kern="100">
                          <a:effectLst/>
                        </a:rPr>
                        <a:t>项目经理</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黄为波</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dirty="0">
                          <a:effectLst/>
                        </a:rPr>
                        <a:t>负责任务的分配，文案起草</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dirty="0">
                          <a:effectLst/>
                        </a:rPr>
                        <a:t>软工</a:t>
                      </a:r>
                      <a:r>
                        <a:rPr lang="en-US" sz="1050" kern="100" dirty="0">
                          <a:effectLst/>
                        </a:rPr>
                        <a:t>1601</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1050" kern="100">
                          <a:effectLst/>
                        </a:rPr>
                        <a:t>31601351</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1050" kern="100">
                          <a:effectLst/>
                        </a:rPr>
                        <a:t>15336551730</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dirty="0">
                          <a:effectLst/>
                        </a:rPr>
                        <a:t>弘毅</a:t>
                      </a:r>
                      <a:r>
                        <a:rPr lang="en-US" sz="1050" kern="100" dirty="0">
                          <a:effectLst/>
                        </a:rPr>
                        <a:t>1-602</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r>
            </a:tbl>
          </a:graphicData>
        </a:graphic>
      </p:graphicFrame>
      <p:graphicFrame>
        <p:nvGraphicFramePr>
          <p:cNvPr id="8" name="表格 7"/>
          <p:cNvGraphicFramePr>
            <a:graphicFrameLocks noGrp="1"/>
          </p:cNvGraphicFramePr>
          <p:nvPr/>
        </p:nvGraphicFramePr>
        <p:xfrm>
          <a:off x="1284005" y="3717826"/>
          <a:ext cx="5267960" cy="1280160"/>
        </p:xfrm>
        <a:graphic>
          <a:graphicData uri="http://schemas.openxmlformats.org/drawingml/2006/table">
            <a:tbl>
              <a:tblPr firstRow="1" firstCol="1" bandRow="1">
                <a:tableStyleId>{5C22544A-7EE6-4342-B048-85BDC9FD1C3A}</a:tableStyleId>
              </a:tblPr>
              <a:tblGrid>
                <a:gridCol w="694690"/>
                <a:gridCol w="694055"/>
                <a:gridCol w="711200"/>
                <a:gridCol w="713105"/>
                <a:gridCol w="758190"/>
                <a:gridCol w="990600"/>
                <a:gridCol w="706120"/>
              </a:tblGrid>
              <a:tr h="0">
                <a:tc>
                  <a:txBody>
                    <a:bodyPr/>
                    <a:lstStyle/>
                    <a:p>
                      <a:pPr algn="just">
                        <a:spcAft>
                          <a:spcPts val="0"/>
                        </a:spcAft>
                      </a:pPr>
                      <a:r>
                        <a:rPr lang="zh-CN" sz="1050" kern="100">
                          <a:effectLst/>
                        </a:rPr>
                        <a:t>职务</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姓名</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负责内容</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班级</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学号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电话号码</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寝室号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r>
              <a:tr h="0">
                <a:tc>
                  <a:txBody>
                    <a:bodyPr/>
                    <a:lstStyle/>
                    <a:p>
                      <a:pPr algn="just">
                        <a:spcAft>
                          <a:spcPts val="0"/>
                        </a:spcAft>
                      </a:pPr>
                      <a:r>
                        <a:rPr lang="zh-CN" sz="1050" kern="100">
                          <a:effectLst/>
                        </a:rPr>
                        <a:t>会议记录员</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zh-CN" sz="1050" kern="100">
                          <a:effectLst/>
                        </a:rPr>
                        <a:t>陈子卿</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zh-CN" sz="1050" kern="100" dirty="0">
                          <a:effectLst/>
                        </a:rPr>
                        <a:t>记录开会内容，写好会议任务分配和任务检查表，上传</a:t>
                      </a:r>
                      <a:r>
                        <a:rPr lang="en-US" sz="1050" kern="100" dirty="0" err="1">
                          <a:effectLst/>
                        </a:rPr>
                        <a:t>Git</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zh-CN" sz="1050" kern="100">
                          <a:effectLst/>
                        </a:rPr>
                        <a:t>软工</a:t>
                      </a:r>
                      <a:r>
                        <a:rPr lang="en-US" sz="1050" kern="100">
                          <a:effectLst/>
                        </a:rPr>
                        <a:t>1601</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en-US" sz="1050" kern="100">
                          <a:effectLst/>
                        </a:rPr>
                        <a:t>31601347</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en-US" sz="1050" kern="100">
                          <a:effectLst/>
                        </a:rPr>
                        <a:t>15968119438</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zh-CN" sz="1050" kern="100" dirty="0">
                          <a:effectLst/>
                        </a:rPr>
                        <a:t>弘毅</a:t>
                      </a:r>
                      <a:r>
                        <a:rPr lang="en-US" sz="1050" kern="100" dirty="0">
                          <a:effectLst/>
                        </a:rPr>
                        <a:t>1-601</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tc>
              </a:tr>
            </a:tbl>
          </a:graphicData>
        </a:graphic>
      </p:graphicFrame>
      <p:sp>
        <p:nvSpPr>
          <p:cNvPr id="9" name="矩形 8"/>
          <p:cNvSpPr/>
          <p:nvPr/>
        </p:nvSpPr>
        <p:spPr>
          <a:xfrm>
            <a:off x="1166126" y="837506"/>
            <a:ext cx="6092825" cy="1077218"/>
          </a:xfrm>
          <a:prstGeom prst="rect">
            <a:avLst/>
          </a:prstGeom>
        </p:spPr>
        <p:txBody>
          <a:bodyPr>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zh-CN"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本职概述：</a:t>
            </a:r>
            <a:r>
              <a:rPr kumimoji="0" lang="en-US" altLang="zh-CN"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endParaRPr kumimoji="0" lang="zh-CN" altLang="zh-CN"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zh-CN"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负责项目管理工作，安排项目资源，对项目的规模、进度、工作量、质量、费用、风险、缺陷等进行控制，保证项目按计划运行，实现课程下达的项目目标</a:t>
            </a:r>
            <a:endParaRPr kumimoji="0" lang="zh-CN" altLang="zh-CN"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10" name="矩形 9"/>
          <p:cNvSpPr/>
          <p:nvPr/>
        </p:nvSpPr>
        <p:spPr>
          <a:xfrm>
            <a:off x="1126654" y="3133051"/>
            <a:ext cx="6092825" cy="584775"/>
          </a:xfrm>
          <a:prstGeom prst="rect">
            <a:avLst/>
          </a:prstGeom>
        </p:spPr>
        <p:txBody>
          <a:bodyPr>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zh-CN"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本职概述：</a:t>
            </a:r>
            <a:endParaRPr kumimoji="0" lang="zh-CN" altLang="zh-CN"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zh-CN"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负责会议记录和录音</a:t>
            </a:r>
            <a:endParaRPr kumimoji="0" lang="zh-CN" altLang="zh-CN"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graphicFrame>
        <p:nvGraphicFramePr>
          <p:cNvPr id="11" name="表格 10"/>
          <p:cNvGraphicFramePr>
            <a:graphicFrameLocks noGrp="1"/>
          </p:cNvGraphicFramePr>
          <p:nvPr/>
        </p:nvGraphicFramePr>
        <p:xfrm>
          <a:off x="1270670" y="5850156"/>
          <a:ext cx="5267960" cy="640080"/>
        </p:xfrm>
        <a:graphic>
          <a:graphicData uri="http://schemas.openxmlformats.org/drawingml/2006/table">
            <a:tbl>
              <a:tblPr firstRow="1" firstCol="1" bandRow="1">
                <a:tableStyleId>{5C22544A-7EE6-4342-B048-85BDC9FD1C3A}</a:tableStyleId>
              </a:tblPr>
              <a:tblGrid>
                <a:gridCol w="694690"/>
                <a:gridCol w="694055"/>
                <a:gridCol w="711200"/>
                <a:gridCol w="713105"/>
                <a:gridCol w="758190"/>
                <a:gridCol w="990600"/>
                <a:gridCol w="706120"/>
              </a:tblGrid>
              <a:tr h="160020">
                <a:tc>
                  <a:txBody>
                    <a:bodyPr/>
                    <a:lstStyle/>
                    <a:p>
                      <a:pPr algn="just">
                        <a:spcAft>
                          <a:spcPts val="0"/>
                        </a:spcAft>
                      </a:pPr>
                      <a:r>
                        <a:rPr lang="zh-CN" sz="1050" kern="100">
                          <a:effectLst/>
                        </a:rPr>
                        <a:t>职务</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姓名</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负责内容</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班级</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学号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电话号码</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寝室号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r>
              <a:tr h="0">
                <a:tc>
                  <a:txBody>
                    <a:bodyPr/>
                    <a:lstStyle/>
                    <a:p>
                      <a:pPr indent="0">
                        <a:buNone/>
                      </a:pPr>
                      <a:r>
                        <a:rPr lang="en-US" sz="1050" b="0">
                          <a:latin typeface="宋体" panose="02010600030101010101" pitchFamily="2" charset="-122"/>
                          <a:ea typeface="宋体" panose="02010600030101010101" pitchFamily="2" charset="-122"/>
                          <a:cs typeface="宋体" panose="02010600030101010101" pitchFamily="2" charset="-122"/>
                          <a:sym typeface="+mn-ea"/>
                        </a:rPr>
                        <a:t>技术支持员</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indent="0">
                        <a:buNone/>
                      </a:pPr>
                      <a:r>
                        <a:rPr lang="en-US" sz="1050">
                          <a:latin typeface="Calibri" panose="020F0502020204030204" charset="0"/>
                          <a:cs typeface="Calibri" panose="020F0502020204030204" charset="0"/>
                          <a:sym typeface="+mn-ea"/>
                        </a:rPr>
                        <a:t>苏雨豪</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en-US" sz="1050" dirty="0" err="1">
                          <a:latin typeface="宋体" panose="02010600030101010101" pitchFamily="2" charset="-122"/>
                          <a:ea typeface="宋体" panose="02010600030101010101" pitchFamily="2" charset="-122"/>
                          <a:cs typeface="宋体" panose="02010600030101010101" pitchFamily="2" charset="-122"/>
                          <a:sym typeface="+mn-ea"/>
                        </a:rPr>
                        <a:t>负责相关软件的学习及教学</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indent="0">
                        <a:buNone/>
                      </a:pPr>
                      <a:r>
                        <a:rPr lang="en-US" sz="1050" b="0">
                          <a:latin typeface="宋体" panose="02010600030101010101" pitchFamily="2" charset="-122"/>
                          <a:ea typeface="宋体" panose="02010600030101010101" pitchFamily="2" charset="-122"/>
                          <a:cs typeface="宋体" panose="02010600030101010101" pitchFamily="2" charset="-122"/>
                        </a:rPr>
                        <a:t>软工1501</a:t>
                      </a:r>
                      <a:endParaRPr lang="en-US" altLang="en-US" sz="105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indent="0">
                        <a:buNone/>
                      </a:pPr>
                      <a:r>
                        <a:rPr lang="en-US" sz="1050" b="0">
                          <a:latin typeface="Calibri" panose="020F0502020204030204" charset="0"/>
                          <a:cs typeface="Calibri" panose="020F0502020204030204" charset="0"/>
                        </a:rPr>
                        <a:t>31501166</a:t>
                      </a:r>
                      <a:endParaRPr lang="en-US" altLang="en-US" sz="1050" b="0">
                        <a:latin typeface="Calibri" panose="020F0502020204030204" charset="0"/>
                        <a:ea typeface="Calibri" panose="020F0502020204030204" charset="0"/>
                        <a:cs typeface="Calibri" panose="020F0502020204030204" charset="0"/>
                      </a:endParaRPr>
                    </a:p>
                  </a:txBody>
                  <a:tcPr marL="68580" marR="68580" marT="0" marB="0" anchor="ctr"/>
                </a:tc>
                <a:tc>
                  <a:txBody>
                    <a:bodyPr/>
                    <a:lstStyle/>
                    <a:p>
                      <a:pPr indent="0">
                        <a:buNone/>
                      </a:pPr>
                      <a:r>
                        <a:rPr lang="en-US" sz="1050" b="0">
                          <a:latin typeface="Calibri" panose="020F0502020204030204" charset="0"/>
                          <a:cs typeface="Calibri" panose="020F0502020204030204" charset="0"/>
                        </a:rPr>
                        <a:t>15858276362</a:t>
                      </a:r>
                      <a:endParaRPr lang="en-US" altLang="en-US" sz="1050" b="0">
                        <a:latin typeface="Calibri" panose="020F0502020204030204" charset="0"/>
                        <a:ea typeface="Calibri" panose="020F0502020204030204" charset="0"/>
                        <a:cs typeface="Calibri" panose="020F0502020204030204" charset="0"/>
                      </a:endParaRPr>
                    </a:p>
                  </a:txBody>
                  <a:tcPr marL="68580" marR="68580" marT="0" marB="0" anchor="ctr"/>
                </a:tc>
                <a:tc>
                  <a:txBody>
                    <a:bodyPr/>
                    <a:lstStyle/>
                    <a:p>
                      <a:pPr indent="0">
                        <a:buNone/>
                      </a:pPr>
                      <a:r>
                        <a:rPr lang="en-US" sz="1050" b="0" dirty="0">
                          <a:latin typeface="宋体" panose="02010600030101010101" pitchFamily="2" charset="-122"/>
                          <a:ea typeface="宋体" panose="02010600030101010101" pitchFamily="2" charset="-122"/>
                          <a:cs typeface="宋体" panose="02010600030101010101" pitchFamily="2" charset="-122"/>
                        </a:rPr>
                        <a:t>求真1-524</a:t>
                      </a:r>
                      <a:endParaRPr lang="en-US" altLang="en-US" sz="105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r>
            </a:tbl>
          </a:graphicData>
        </a:graphic>
      </p:graphicFrame>
      <p:sp>
        <p:nvSpPr>
          <p:cNvPr id="12" name="文本框 11"/>
          <p:cNvSpPr txBox="1"/>
          <p:nvPr/>
        </p:nvSpPr>
        <p:spPr>
          <a:xfrm>
            <a:off x="1204502" y="5237251"/>
            <a:ext cx="5080000" cy="584775"/>
          </a:xfrm>
          <a:prstGeom prst="rect">
            <a:avLst/>
          </a:prstGeom>
          <a:noFill/>
          <a:ln w="9525">
            <a:noFill/>
          </a:ln>
        </p:spPr>
        <p:txBody>
          <a:bodyPr>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本职概述：</a:t>
            </a:r>
            <a:endParaRPr kumimoji="0" lang="zh-CN" altLang="en-US"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负责相关软件的学习及教学，阶段性培训成果的检查。</a:t>
            </a:r>
            <a:endParaRPr kumimoji="0" lang="zh-CN" altLang="en-US"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transition spd="slow" advClick="0" advTm="0">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235198" y="886059"/>
            <a:ext cx="6092825" cy="1077218"/>
          </a:xfrm>
          <a:prstGeom prst="rect">
            <a:avLst/>
          </a:prstGeom>
        </p:spPr>
        <p:txBody>
          <a:bodyPr>
            <a:spAutoFit/>
          </a:bodyPr>
          <a:lstStyle/>
          <a:p>
            <a:r>
              <a:rPr lang="zh-CN" altLang="zh-CN" sz="1600" dirty="0"/>
              <a:t>本职概述：</a:t>
            </a:r>
            <a:endParaRPr lang="zh-CN" altLang="zh-CN" sz="1600" dirty="0"/>
          </a:p>
          <a:p>
            <a:r>
              <a:rPr lang="zh-CN" altLang="zh-CN" sz="1600" dirty="0"/>
              <a:t>负责计划软件配置管理活动，标识配置项，建立基线，进行版本和变更控制，保证相关人员能够方便地通过软件配置管理获得有用的信息</a:t>
            </a:r>
            <a:endParaRPr lang="zh-CN" altLang="zh-CN" sz="1600" dirty="0"/>
          </a:p>
        </p:txBody>
      </p:sp>
      <p:graphicFrame>
        <p:nvGraphicFramePr>
          <p:cNvPr id="12" name="表格 11"/>
          <p:cNvGraphicFramePr>
            <a:graphicFrameLocks noGrp="1"/>
          </p:cNvGraphicFramePr>
          <p:nvPr/>
        </p:nvGraphicFramePr>
        <p:xfrm>
          <a:off x="1328423" y="1963277"/>
          <a:ext cx="5267960" cy="2880360"/>
        </p:xfrm>
        <a:graphic>
          <a:graphicData uri="http://schemas.openxmlformats.org/drawingml/2006/table">
            <a:tbl>
              <a:tblPr firstRow="1" firstCol="1" bandRow="1">
                <a:tableStyleId>{5C22544A-7EE6-4342-B048-85BDC9FD1C3A}</a:tableStyleId>
              </a:tblPr>
              <a:tblGrid>
                <a:gridCol w="694690"/>
                <a:gridCol w="694055"/>
                <a:gridCol w="711200"/>
                <a:gridCol w="713105"/>
                <a:gridCol w="758190"/>
                <a:gridCol w="990600"/>
                <a:gridCol w="706120"/>
              </a:tblGrid>
              <a:tr h="0">
                <a:tc>
                  <a:txBody>
                    <a:bodyPr/>
                    <a:lstStyle/>
                    <a:p>
                      <a:pPr algn="just">
                        <a:spcAft>
                          <a:spcPts val="0"/>
                        </a:spcAft>
                      </a:pPr>
                      <a:r>
                        <a:rPr lang="zh-CN" sz="1050" kern="100" dirty="0">
                          <a:effectLst/>
                        </a:rPr>
                        <a:t>职务</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姓名</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负责内容</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班级</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学号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电话号码</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寝室号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r>
              <a:tr h="0">
                <a:tc>
                  <a:txBody>
                    <a:bodyPr/>
                    <a:lstStyle/>
                    <a:p>
                      <a:pPr algn="just">
                        <a:spcAft>
                          <a:spcPts val="0"/>
                        </a:spcAft>
                      </a:pPr>
                      <a:r>
                        <a:rPr lang="zh-CN" sz="1050" kern="100" dirty="0">
                          <a:effectLst/>
                        </a:rPr>
                        <a:t>配置管理员</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dirty="0">
                          <a:effectLst/>
                        </a:rPr>
                        <a:t>江亮儒</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负责维护配置管理 ，系统，制定标识配置项，建立基线，进行版本和变更控制，负责日常提交项目产出与过程文档，帮助其他成员解决配置管理的问题。　</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软工</a:t>
                      </a:r>
                      <a:r>
                        <a:rPr lang="en-US" sz="1050" kern="100">
                          <a:effectLst/>
                        </a:rPr>
                        <a:t>1601</a:t>
                      </a:r>
                      <a:r>
                        <a:rPr lang="zh-CN" sz="1050" kern="100">
                          <a:effectLst/>
                        </a:rPr>
                        <a:t>　</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1050" kern="100">
                          <a:effectLst/>
                        </a:rPr>
                        <a:t>31601352</a:t>
                      </a:r>
                      <a:r>
                        <a:rPr lang="zh-CN" sz="1050" kern="100">
                          <a:effectLst/>
                        </a:rPr>
                        <a:t>　</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1050" kern="100" dirty="0">
                          <a:effectLst/>
                        </a:rPr>
                        <a:t>13588899791</a:t>
                      </a:r>
                      <a:r>
                        <a:rPr lang="zh-CN" sz="1050" kern="100" dirty="0">
                          <a:effectLst/>
                        </a:rPr>
                        <a:t>　</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dirty="0">
                          <a:effectLst/>
                        </a:rPr>
                        <a:t>弘毅</a:t>
                      </a:r>
                      <a:r>
                        <a:rPr lang="en-US" sz="1050" kern="100" dirty="0">
                          <a:effectLst/>
                        </a:rPr>
                        <a:t>1-602</a:t>
                      </a:r>
                      <a:r>
                        <a:rPr lang="zh-CN" sz="1050" kern="100" dirty="0">
                          <a:effectLst/>
                        </a:rPr>
                        <a:t>　</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r>
            </a:tbl>
          </a:graphicData>
        </a:graphic>
      </p:graphicFrame>
      <p:sp>
        <p:nvSpPr>
          <p:cNvPr id="13" name="矩形 12"/>
          <p:cNvSpPr/>
          <p:nvPr/>
        </p:nvSpPr>
        <p:spPr>
          <a:xfrm>
            <a:off x="1198662" y="4949954"/>
            <a:ext cx="6092825" cy="830997"/>
          </a:xfrm>
          <a:prstGeom prst="rect">
            <a:avLst/>
          </a:prstGeom>
        </p:spPr>
        <p:txBody>
          <a:bodyPr>
            <a:spAutoFit/>
          </a:bodyPr>
          <a:lstStyle/>
          <a:p>
            <a:r>
              <a:rPr lang="zh-CN" altLang="zh-CN" sz="1600" dirty="0"/>
              <a:t>本职概述：</a:t>
            </a:r>
            <a:endParaRPr lang="zh-CN" altLang="zh-CN" sz="1600" dirty="0"/>
          </a:p>
          <a:p>
            <a:r>
              <a:rPr lang="zh-CN" altLang="zh-CN" sz="1600" dirty="0"/>
              <a:t>负责安排用户访谈，主要负责组织小组成员，了解他们的课余时间，安排访谈活动</a:t>
            </a:r>
            <a:endParaRPr lang="zh-CN" altLang="zh-CN" sz="1600" dirty="0"/>
          </a:p>
        </p:txBody>
      </p:sp>
      <p:graphicFrame>
        <p:nvGraphicFramePr>
          <p:cNvPr id="14" name="表格 13"/>
          <p:cNvGraphicFramePr>
            <a:graphicFrameLocks noGrp="1"/>
          </p:cNvGraphicFramePr>
          <p:nvPr/>
        </p:nvGraphicFramePr>
        <p:xfrm>
          <a:off x="1315757" y="5814050"/>
          <a:ext cx="5267960" cy="640080"/>
        </p:xfrm>
        <a:graphic>
          <a:graphicData uri="http://schemas.openxmlformats.org/drawingml/2006/table">
            <a:tbl>
              <a:tblPr firstRow="1" firstCol="1" bandRow="1">
                <a:tableStyleId>{5C22544A-7EE6-4342-B048-85BDC9FD1C3A}</a:tableStyleId>
              </a:tblPr>
              <a:tblGrid>
                <a:gridCol w="725805"/>
                <a:gridCol w="726440"/>
                <a:gridCol w="733425"/>
                <a:gridCol w="733425"/>
                <a:gridCol w="748030"/>
                <a:gridCol w="870585"/>
                <a:gridCol w="730250"/>
              </a:tblGrid>
              <a:tr h="0">
                <a:tc>
                  <a:txBody>
                    <a:bodyPr/>
                    <a:lstStyle/>
                    <a:p>
                      <a:pPr algn="just">
                        <a:spcAft>
                          <a:spcPts val="0"/>
                        </a:spcAft>
                      </a:pPr>
                      <a:r>
                        <a:rPr lang="zh-CN" sz="1050" kern="100">
                          <a:effectLst/>
                        </a:rPr>
                        <a:t>职务</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姓名</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负责内容</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班级</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学号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电话号码</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寝室号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r>
              <a:tr h="0">
                <a:tc>
                  <a:txBody>
                    <a:bodyPr/>
                    <a:lstStyle/>
                    <a:p>
                      <a:pPr algn="just">
                        <a:spcAft>
                          <a:spcPts val="0"/>
                        </a:spcAft>
                      </a:pPr>
                      <a:r>
                        <a:rPr lang="zh-CN" sz="1050" kern="100">
                          <a:effectLst/>
                        </a:rPr>
                        <a:t>用户访谈员</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蔡峰</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负责访谈问题的编写</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软工</a:t>
                      </a:r>
                      <a:r>
                        <a:rPr lang="en-US" sz="1050" kern="100">
                          <a:effectLst/>
                        </a:rPr>
                        <a:t>1601</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1050" kern="100">
                          <a:effectLst/>
                        </a:rPr>
                        <a:t>31601344</a:t>
                      </a:r>
                      <a:r>
                        <a:rPr lang="zh-CN" sz="1050" kern="100">
                          <a:effectLst/>
                        </a:rPr>
                        <a:t>　</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1050" kern="100">
                          <a:effectLst/>
                        </a:rPr>
                        <a:t>17367073325</a:t>
                      </a:r>
                      <a:r>
                        <a:rPr lang="zh-CN" sz="1050" kern="100">
                          <a:effectLst/>
                        </a:rPr>
                        <a:t>　</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dirty="0">
                          <a:effectLst/>
                        </a:rPr>
                        <a:t>弘毅</a:t>
                      </a:r>
                      <a:r>
                        <a:rPr lang="en-US" sz="1050" kern="100" dirty="0">
                          <a:effectLst/>
                        </a:rPr>
                        <a:t>1-524</a:t>
                      </a:r>
                      <a:r>
                        <a:rPr lang="zh-CN" sz="1050" kern="100" dirty="0">
                          <a:effectLst/>
                        </a:rPr>
                        <a:t>　</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r>
            </a:tbl>
          </a:graphicData>
        </a:graphic>
      </p:graphicFrame>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3.2</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人力资源子计划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3.3</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沟通管理子计划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nvGraphicFramePr>
        <p:xfrm>
          <a:off x="3430910" y="1197546"/>
          <a:ext cx="8573355" cy="5448300"/>
        </p:xfrm>
        <a:graphic>
          <a:graphicData uri="http://schemas.openxmlformats.org/drawingml/2006/table">
            <a:tbl>
              <a:tblPr/>
              <a:tblGrid>
                <a:gridCol w="1738674"/>
                <a:gridCol w="872928"/>
                <a:gridCol w="2762388"/>
                <a:gridCol w="1308878"/>
                <a:gridCol w="1890487"/>
              </a:tblGrid>
              <a:tr h="266700">
                <a:tc>
                  <a:txBody>
                    <a:bodyPr/>
                    <a:lstStyle/>
                    <a:p>
                      <a:pPr algn="just">
                        <a:spcAft>
                          <a:spcPts val="0"/>
                        </a:spcAft>
                      </a:pPr>
                      <a:r>
                        <a:rPr lang="zh-CN" sz="1700" b="1" kern="100">
                          <a:effectLst/>
                          <a:latin typeface="Calibri" panose="020F0502020204030204" charset="0"/>
                          <a:ea typeface="宋体" panose="02010600030101010101" pitchFamily="2" charset="-122"/>
                          <a:cs typeface="Times New Roman" panose="02020603050405020304" pitchFamily="18" charset="0"/>
                        </a:rPr>
                        <a:t>积极干系人</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just">
                        <a:spcAft>
                          <a:spcPts val="0"/>
                        </a:spcAft>
                      </a:pPr>
                      <a:r>
                        <a:rPr lang="zh-CN" sz="1700" b="1" kern="100">
                          <a:effectLst/>
                          <a:latin typeface="Calibri" panose="020F0502020204030204" charset="0"/>
                          <a:ea typeface="宋体" panose="02010600030101010101" pitchFamily="2" charset="-122"/>
                          <a:cs typeface="Times New Roman" panose="02020603050405020304" pitchFamily="18" charset="0"/>
                        </a:rPr>
                        <a:t>提出者</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just">
                        <a:spcAft>
                          <a:spcPts val="0"/>
                        </a:spcAft>
                      </a:pPr>
                      <a:r>
                        <a:rPr lang="zh-CN" sz="1700" b="1" kern="100" dirty="0">
                          <a:effectLst/>
                          <a:latin typeface="Calibri" panose="020F0502020204030204" charset="0"/>
                          <a:ea typeface="宋体" panose="02010600030101010101" pitchFamily="2" charset="-122"/>
                          <a:cs typeface="Times New Roman" panose="02020603050405020304" pitchFamily="18" charset="0"/>
                        </a:rPr>
                        <a:t>联系方式</a:t>
                      </a:r>
                      <a:endParaRPr lang="zh-CN" sz="1700" kern="100" dirty="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just">
                        <a:spcAft>
                          <a:spcPts val="0"/>
                        </a:spcAft>
                      </a:pPr>
                      <a:r>
                        <a:rPr lang="zh-CN" sz="1700" b="1" kern="100">
                          <a:effectLst/>
                          <a:latin typeface="Calibri" panose="020F0502020204030204" charset="0"/>
                          <a:ea typeface="宋体" panose="02010600030101010101" pitchFamily="2" charset="-122"/>
                          <a:cs typeface="Times New Roman" panose="02020603050405020304" pitchFamily="18" charset="0"/>
                        </a:rPr>
                        <a:t>所在地</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just">
                        <a:spcAft>
                          <a:spcPts val="0"/>
                        </a:spcAft>
                      </a:pPr>
                      <a:r>
                        <a:rPr lang="zh-CN" sz="1700" b="1" kern="100">
                          <a:effectLst/>
                          <a:latin typeface="Calibri" panose="020F0502020204030204" charset="0"/>
                          <a:ea typeface="宋体" panose="02010600030101010101" pitchFamily="2" charset="-122"/>
                          <a:cs typeface="Times New Roman" panose="02020603050405020304" pitchFamily="18" charset="0"/>
                        </a:rPr>
                        <a:t>角色</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r>
              <a:tr h="516987">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杨枨</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蔡峰</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a:effectLst/>
                          <a:latin typeface="Calibri" panose="020F0502020204030204" charset="0"/>
                          <a:ea typeface="宋体" panose="02010600030101010101" pitchFamily="2" charset="-122"/>
                          <a:cs typeface="Times New Roman" panose="02020603050405020304" pitchFamily="18" charset="0"/>
                        </a:rPr>
                        <a:t>yangc@zucc.edu.cn</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理</a:t>
                      </a:r>
                      <a:r>
                        <a:rPr lang="en-US" sz="1700" kern="100">
                          <a:effectLst/>
                          <a:latin typeface="Calibri" panose="020F0502020204030204" charset="0"/>
                          <a:ea typeface="宋体" panose="02010600030101010101" pitchFamily="2" charset="-122"/>
                          <a:cs typeface="Times New Roman" panose="02020603050405020304" pitchFamily="18" charset="0"/>
                        </a:rPr>
                        <a:t>4-506</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项目下达者以及教师用户代表</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8493">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侯宏仑</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蔡峰</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a:effectLst/>
                          <a:latin typeface="Calibri" panose="020F0502020204030204" charset="0"/>
                          <a:ea typeface="宋体" panose="02010600030101010101" pitchFamily="2" charset="-122"/>
                          <a:cs typeface="Times New Roman" panose="02020603050405020304" pitchFamily="18" charset="0"/>
                        </a:rPr>
                        <a:t>ubilabs@zucc.edu.cn</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理</a:t>
                      </a:r>
                      <a:r>
                        <a:rPr lang="en-US" sz="1700" kern="100">
                          <a:effectLst/>
                          <a:latin typeface="Calibri" panose="020F0502020204030204" charset="0"/>
                          <a:ea typeface="宋体" panose="02010600030101010101" pitchFamily="2" charset="-122"/>
                          <a:cs typeface="Times New Roman" panose="02020603050405020304" pitchFamily="18" charset="0"/>
                        </a:rPr>
                        <a:t>4-501</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项目下达者</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75479">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助教陈栩</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蔡峰</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dirty="0">
                          <a:effectLst/>
                          <a:latin typeface="Calibri" panose="020F0502020204030204" charset="0"/>
                          <a:ea typeface="宋体" panose="02010600030101010101" pitchFamily="2" charset="-122"/>
                          <a:cs typeface="Times New Roman" panose="02020603050405020304" pitchFamily="18" charset="0"/>
                        </a:rPr>
                        <a:t>31601341@stu.zucc.edu.cn</a:t>
                      </a:r>
                      <a:endParaRPr lang="zh-CN" sz="1700" kern="100" dirty="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问源</a:t>
                      </a:r>
                      <a:r>
                        <a:rPr lang="en-US" sz="1700" kern="100">
                          <a:effectLst/>
                          <a:latin typeface="Calibri" panose="020F0502020204030204" charset="0"/>
                          <a:ea typeface="宋体" panose="02010600030101010101" pitchFamily="2" charset="-122"/>
                          <a:cs typeface="Times New Roman" panose="02020603050405020304" pitchFamily="18" charset="0"/>
                        </a:rPr>
                        <a:t>1-636</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软件课程专业学生以及需求课程助教</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75479">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助教冯一鸣</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蔡峰</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dirty="0">
                          <a:solidFill>
                            <a:schemeClr val="tx1"/>
                          </a:solidFill>
                          <a:effectLst/>
                          <a:latin typeface="Calibri" panose="020F0502020204030204" charset="0"/>
                          <a:ea typeface="宋体" panose="02010600030101010101" pitchFamily="2" charset="-122"/>
                          <a:cs typeface="Times New Roman" panose="02020603050405020304" pitchFamily="18" charset="0"/>
                        </a:rPr>
                        <a:t>31601390@stu.zucc.edu.cn</a:t>
                      </a:r>
                      <a:endParaRPr lang="zh-CN" sz="1700" kern="100" dirty="0">
                        <a:solidFill>
                          <a:schemeClr val="tx1"/>
                        </a:solidFill>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弘毅</a:t>
                      </a:r>
                      <a:r>
                        <a:rPr lang="en-US" sz="1700" kern="100">
                          <a:effectLst/>
                          <a:latin typeface="Calibri" panose="020F0502020204030204" charset="0"/>
                          <a:ea typeface="宋体" panose="02010600030101010101" pitchFamily="2" charset="-122"/>
                          <a:cs typeface="Times New Roman" panose="02020603050405020304" pitchFamily="18" charset="0"/>
                        </a:rPr>
                        <a:t>1-610</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软件课程专业学生以及需求课程助教</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75479">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助教陈妍蓝</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蔡峰</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dirty="0">
                          <a:effectLst/>
                          <a:latin typeface="Calibri" panose="020F0502020204030204" charset="0"/>
                          <a:ea typeface="宋体" panose="02010600030101010101" pitchFamily="2" charset="-122"/>
                          <a:cs typeface="Times New Roman" panose="02020603050405020304" pitchFamily="18" charset="0"/>
                        </a:rPr>
                        <a:t>31501391@stu.zucc.edu.cn</a:t>
                      </a:r>
                      <a:endParaRPr lang="zh-CN" sz="1700" kern="100" dirty="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问源</a:t>
                      </a:r>
                      <a:r>
                        <a:rPr lang="en-US" sz="1700" kern="100">
                          <a:effectLst/>
                          <a:latin typeface="Calibri" panose="020F0502020204030204" charset="0"/>
                          <a:ea typeface="宋体" panose="02010600030101010101" pitchFamily="2" charset="-122"/>
                          <a:cs typeface="Times New Roman" panose="02020603050405020304" pitchFamily="18" charset="0"/>
                        </a:rPr>
                        <a:t>1-646</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软件课程专业学生以及需求课程助教</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6700">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陈尚辉</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黄为波</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a:effectLst/>
                          <a:latin typeface="Calibri" panose="020F0502020204030204" charset="0"/>
                          <a:ea typeface="宋体" panose="02010600030101010101" pitchFamily="2" charset="-122"/>
                          <a:cs typeface="Times New Roman" panose="02020603050405020304" pitchFamily="18" charset="0"/>
                        </a:rPr>
                        <a:t>287256264@qq.com</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700" kern="100">
                          <a:effectLst/>
                          <a:latin typeface="Calibri" panose="020F0502020204030204" charset="0"/>
                          <a:ea typeface="宋体" panose="02010600030101010101" pitchFamily="2" charset="-122"/>
                          <a:cs typeface="Times New Roman" panose="02020603050405020304" pitchFamily="18" charset="0"/>
                        </a:rPr>
                        <a:t>/</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管理员用户代表</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75479">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吕迪</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黄为波</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a:effectLst/>
                          <a:latin typeface="Calibri" panose="020F0502020204030204" charset="0"/>
                          <a:ea typeface="宋体" panose="02010600030101010101" pitchFamily="2" charset="-122"/>
                          <a:cs typeface="Times New Roman" panose="02020603050405020304" pitchFamily="18" charset="0"/>
                        </a:rPr>
                        <a:t>31504251@stu.zucc.edu.cn</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求真</a:t>
                      </a:r>
                      <a:r>
                        <a:rPr lang="en-US" sz="1700" kern="100">
                          <a:effectLst/>
                          <a:latin typeface="Calibri" panose="020F0502020204030204" charset="0"/>
                          <a:ea typeface="宋体" panose="02010600030101010101" pitchFamily="2" charset="-122"/>
                          <a:cs typeface="Times New Roman" panose="02020603050405020304" pitchFamily="18" charset="0"/>
                        </a:rPr>
                        <a:t>1-125</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学生用户代表，软件工程专业在读学生</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75479">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周朴杰</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charset="0"/>
                          <a:ea typeface="宋体" panose="02010600030101010101" pitchFamily="2" charset="-122"/>
                          <a:cs typeface="Times New Roman" panose="02020603050405020304" pitchFamily="18" charset="0"/>
                        </a:rPr>
                        <a:t>黄为波</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a:effectLst/>
                          <a:latin typeface="Calibri" panose="020F0502020204030204" charset="0"/>
                          <a:ea typeface="宋体" panose="02010600030101010101" pitchFamily="2" charset="-122"/>
                          <a:cs typeface="Times New Roman" panose="02020603050405020304" pitchFamily="18" charset="0"/>
                        </a:rPr>
                        <a:t>31509186@stu.zucc.edu.cn</a:t>
                      </a:r>
                      <a:endParaRPr lang="zh-CN" sz="1700" kern="10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altLang="en-US" sz="1700" kern="100" dirty="0" smtClean="0">
                          <a:effectLst/>
                          <a:latin typeface="Calibri" panose="020F0502020204030204" charset="0"/>
                          <a:ea typeface="宋体" panose="02010600030101010101" pitchFamily="2" charset="-122"/>
                          <a:cs typeface="Times New Roman" panose="02020603050405020304" pitchFamily="18" charset="0"/>
                        </a:rPr>
                        <a:t>致远</a:t>
                      </a:r>
                      <a:r>
                        <a:rPr lang="en-US" sz="1700" kern="100" dirty="0" smtClean="0">
                          <a:effectLst/>
                          <a:latin typeface="Calibri" panose="020F0502020204030204" charset="0"/>
                          <a:ea typeface="宋体" panose="02010600030101010101" pitchFamily="2" charset="-122"/>
                          <a:cs typeface="Times New Roman" panose="02020603050405020304" pitchFamily="18" charset="0"/>
                        </a:rPr>
                        <a:t>1-301</a:t>
                      </a:r>
                      <a:endParaRPr lang="zh-CN" sz="1700" kern="100" dirty="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dirty="0">
                          <a:effectLst/>
                          <a:latin typeface="Calibri" panose="020F0502020204030204" charset="0"/>
                          <a:ea typeface="宋体" panose="02010600030101010101" pitchFamily="2" charset="-122"/>
                          <a:cs typeface="Times New Roman" panose="02020603050405020304" pitchFamily="18" charset="0"/>
                        </a:rPr>
                        <a:t>游客用户代表，法学专业就读学生</a:t>
                      </a:r>
                      <a:endParaRPr lang="zh-CN" sz="1700" kern="100" dirty="0">
                        <a:effectLst/>
                        <a:latin typeface="Calibri" panose="020F050202020403020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5" name="矩形 14"/>
          <p:cNvSpPr/>
          <p:nvPr/>
        </p:nvSpPr>
        <p:spPr>
          <a:xfrm>
            <a:off x="622598" y="1197546"/>
            <a:ext cx="2281074" cy="461665"/>
          </a:xfrm>
          <a:prstGeom prst="rect">
            <a:avLst/>
          </a:prstGeom>
        </p:spPr>
        <p:txBody>
          <a:bodyPr wrap="none">
            <a:spAutoFit/>
          </a:bodyPr>
          <a:lstStyle/>
          <a:p>
            <a:pPr lvl="1"/>
            <a:r>
              <a:rPr lang="zh-CN" altLang="zh-CN" sz="2400" b="1" dirty="0"/>
              <a:t>干系人手册</a:t>
            </a:r>
            <a:endParaRPr lang="zh-CN" altLang="zh-CN" sz="2400" b="1" dirty="0"/>
          </a:p>
        </p:txBody>
      </p:sp>
    </p:spTree>
  </p:cSld>
  <p:clrMapOvr>
    <a:masterClrMapping/>
  </p:clrMapOvr>
  <p:transition spd="slow" advClick="0" advTm="0">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3.3</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沟通管理子计划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矩形 6"/>
          <p:cNvSpPr/>
          <p:nvPr/>
        </p:nvSpPr>
        <p:spPr>
          <a:xfrm>
            <a:off x="636087" y="661501"/>
            <a:ext cx="3139962" cy="461665"/>
          </a:xfrm>
          <a:prstGeom prst="rect">
            <a:avLst/>
          </a:prstGeom>
        </p:spPr>
        <p:txBody>
          <a:bodyPr wrap="none">
            <a:spAutoFit/>
          </a:bodyPr>
          <a:lstStyle/>
          <a:p>
            <a:pPr lvl="2"/>
            <a:r>
              <a:rPr lang="zh-CN" altLang="zh-CN" sz="2400" b="1" dirty="0"/>
              <a:t>正式沟通计划</a:t>
            </a:r>
            <a:endParaRPr lang="zh-CN" altLang="zh-CN" sz="2400" b="1" dirty="0"/>
          </a:p>
        </p:txBody>
      </p:sp>
      <p:sp>
        <p:nvSpPr>
          <p:cNvPr id="8" name="矩形 7"/>
          <p:cNvSpPr/>
          <p:nvPr/>
        </p:nvSpPr>
        <p:spPr>
          <a:xfrm>
            <a:off x="636087" y="4599546"/>
            <a:ext cx="3449342" cy="461665"/>
          </a:xfrm>
          <a:prstGeom prst="rect">
            <a:avLst/>
          </a:prstGeom>
        </p:spPr>
        <p:txBody>
          <a:bodyPr wrap="none">
            <a:spAutoFit/>
          </a:bodyPr>
          <a:lstStyle/>
          <a:p>
            <a:pPr lvl="2"/>
            <a:r>
              <a:rPr lang="zh-CN" altLang="zh-CN" sz="2400" b="1" dirty="0"/>
              <a:t>非正式沟通计划</a:t>
            </a:r>
            <a:endParaRPr lang="zh-CN" altLang="zh-CN" sz="2400" b="1" dirty="0"/>
          </a:p>
        </p:txBody>
      </p:sp>
      <p:graphicFrame>
        <p:nvGraphicFramePr>
          <p:cNvPr id="12" name="表格 11"/>
          <p:cNvGraphicFramePr/>
          <p:nvPr/>
        </p:nvGraphicFramePr>
        <p:xfrm>
          <a:off x="1845445" y="5085978"/>
          <a:ext cx="7562128" cy="1683385"/>
        </p:xfrm>
        <a:graphic>
          <a:graphicData uri="http://schemas.openxmlformats.org/drawingml/2006/table">
            <a:tbl>
              <a:tblPr firstRow="1" bandRow="1">
                <a:tableStyleId>{5940675A-B579-460E-94D1-54222C63F5DA}</a:tableStyleId>
              </a:tblPr>
              <a:tblGrid>
                <a:gridCol w="1243061"/>
                <a:gridCol w="1264363"/>
                <a:gridCol w="1311777"/>
                <a:gridCol w="1299408"/>
                <a:gridCol w="1241687"/>
                <a:gridCol w="1201832"/>
              </a:tblGrid>
              <a:tr h="398780">
                <a:tc>
                  <a:txBody>
                    <a:bodyPr/>
                    <a:lstStyle/>
                    <a:p>
                      <a:pPr indent="0">
                        <a:buNone/>
                      </a:pPr>
                      <a:r>
                        <a:rPr lang="en-US" sz="1600" b="1" dirty="0" err="1">
                          <a:latin typeface="宋体" panose="02010600030101010101" pitchFamily="2" charset="-122"/>
                          <a:ea typeface="宋体" panose="02010600030101010101" pitchFamily="2" charset="-122"/>
                          <a:cs typeface="宋体" panose="02010600030101010101" pitchFamily="2" charset="-122"/>
                        </a:rPr>
                        <a:t>沟通计划</a:t>
                      </a:r>
                      <a:endParaRPr lang="en-US" altLang="en-US" sz="1600" b="1"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buNone/>
                      </a:pPr>
                      <a:r>
                        <a:rPr lang="en-US" sz="1600" b="1">
                          <a:latin typeface="宋体" panose="02010600030101010101" pitchFamily="2" charset="-122"/>
                          <a:ea typeface="宋体" panose="02010600030101010101" pitchFamily="2" charset="-122"/>
                          <a:cs typeface="宋体" panose="02010600030101010101" pitchFamily="2" charset="-122"/>
                        </a:rPr>
                        <a:t>沟通方式</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buNone/>
                      </a:pPr>
                      <a:r>
                        <a:rPr lang="en-US" sz="1600" b="1">
                          <a:latin typeface="宋体" panose="02010600030101010101" pitchFamily="2" charset="-122"/>
                          <a:ea typeface="宋体" panose="02010600030101010101" pitchFamily="2" charset="-122"/>
                          <a:cs typeface="宋体" panose="02010600030101010101" pitchFamily="2" charset="-122"/>
                        </a:rPr>
                        <a:t>沟通地点</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buNone/>
                      </a:pPr>
                      <a:r>
                        <a:rPr lang="en-US" sz="1600" b="1">
                          <a:latin typeface="宋体" panose="02010600030101010101" pitchFamily="2" charset="-122"/>
                          <a:ea typeface="宋体" panose="02010600030101010101" pitchFamily="2" charset="-122"/>
                          <a:cs typeface="宋体" panose="02010600030101010101" pitchFamily="2" charset="-122"/>
                        </a:rPr>
                        <a:t>沟通时间</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buNone/>
                      </a:pPr>
                      <a:r>
                        <a:rPr lang="en-US" sz="1600" b="1">
                          <a:latin typeface="宋体" panose="02010600030101010101" pitchFamily="2" charset="-122"/>
                          <a:ea typeface="宋体" panose="02010600030101010101" pitchFamily="2" charset="-122"/>
                          <a:cs typeface="宋体" panose="02010600030101010101" pitchFamily="2" charset="-122"/>
                        </a:rPr>
                        <a:t>参与人员</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buNone/>
                      </a:pPr>
                      <a:r>
                        <a:rPr lang="en-US" sz="1600" b="1">
                          <a:latin typeface="宋体" panose="02010600030101010101" pitchFamily="2" charset="-122"/>
                          <a:ea typeface="宋体" panose="02010600030101010101" pitchFamily="2" charset="-122"/>
                          <a:cs typeface="宋体" panose="02010600030101010101" pitchFamily="2" charset="-122"/>
                        </a:rPr>
                        <a:t>产出</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r>
              <a:tr h="398145">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日常沟通</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面谈</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随机</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随机</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全体成员</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无</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98780">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日常沟通</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微信</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网络</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随机</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全体成员</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无</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59983">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紧急会议</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当面沟通</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err="1">
                          <a:latin typeface="宋体" panose="02010600030101010101" pitchFamily="2" charset="-122"/>
                          <a:ea typeface="宋体" panose="02010600030101010101" pitchFamily="2" charset="-122"/>
                          <a:cs typeface="宋体" panose="02010600030101010101" pitchFamily="2" charset="-122"/>
                        </a:rPr>
                        <a:t>理四楼道</a:t>
                      </a:r>
                      <a:endParaRPr lang="en-US" altLang="en-US" sz="16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err="1">
                          <a:latin typeface="Calibri" panose="020F0502020204030204" charset="0"/>
                          <a:cs typeface="Calibri" panose="020F0502020204030204" charset="0"/>
                        </a:rPr>
                        <a:t>PM</a:t>
                      </a:r>
                      <a:r>
                        <a:rPr lang="en-US" sz="1600" b="0" dirty="0" err="1">
                          <a:latin typeface="宋体" panose="02010600030101010101" pitchFamily="2" charset="-122"/>
                          <a:ea typeface="宋体" panose="02010600030101010101" pitchFamily="2" charset="-122"/>
                          <a:cs typeface="宋体" panose="02010600030101010101" pitchFamily="2" charset="-122"/>
                        </a:rPr>
                        <a:t>下达时间</a:t>
                      </a:r>
                      <a:endParaRPr lang="en-US" altLang="en-US" sz="1600" b="0" dirty="0">
                        <a:latin typeface="Calibri" panose="020F0502020204030204" charset="0"/>
                        <a:ea typeface="Calibri" panose="020F0502020204030204" charset="0"/>
                        <a:cs typeface="Calibri" panose="020F05020202040302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全体成员</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err="1">
                          <a:latin typeface="宋体" panose="02010600030101010101" pitchFamily="2" charset="-122"/>
                          <a:ea typeface="宋体" panose="02010600030101010101" pitchFamily="2" charset="-122"/>
                          <a:cs typeface="宋体" panose="02010600030101010101" pitchFamily="2" charset="-122"/>
                        </a:rPr>
                        <a:t>会议纪要</a:t>
                      </a:r>
                      <a:r>
                        <a:rPr lang="en-US" sz="1600" b="0" dirty="0">
                          <a:latin typeface="Calibri" panose="020F0502020204030204" charset="0"/>
                          <a:cs typeface="Calibri" panose="020F0502020204030204" charset="0"/>
                        </a:rPr>
                        <a:t>/</a:t>
                      </a:r>
                      <a:r>
                        <a:rPr lang="en-US" sz="1600" b="0" dirty="0" err="1">
                          <a:latin typeface="宋体" panose="02010600030101010101" pitchFamily="2" charset="-122"/>
                          <a:ea typeface="宋体" panose="02010600030101010101" pitchFamily="2" charset="-122"/>
                          <a:cs typeface="宋体" panose="02010600030101010101" pitchFamily="2" charset="-122"/>
                        </a:rPr>
                        <a:t>录音文件</a:t>
                      </a:r>
                      <a:endParaRPr lang="en-US" altLang="en-US" sz="16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13" name="表格 12"/>
          <p:cNvGraphicFramePr>
            <a:graphicFrameLocks noGrp="1"/>
          </p:cNvGraphicFramePr>
          <p:nvPr/>
        </p:nvGraphicFramePr>
        <p:xfrm>
          <a:off x="1845445" y="1138860"/>
          <a:ext cx="7562129" cy="3460685"/>
        </p:xfrm>
        <a:graphic>
          <a:graphicData uri="http://schemas.openxmlformats.org/drawingml/2006/table">
            <a:tbl>
              <a:tblPr/>
              <a:tblGrid>
                <a:gridCol w="1234564"/>
                <a:gridCol w="1016444"/>
                <a:gridCol w="1138225"/>
                <a:gridCol w="1769779"/>
                <a:gridCol w="1071323"/>
                <a:gridCol w="1331794"/>
              </a:tblGrid>
              <a:tr h="247192">
                <a:tc>
                  <a:txBody>
                    <a:bodyPr/>
                    <a:lstStyle/>
                    <a:p>
                      <a:pPr algn="just">
                        <a:spcAft>
                          <a:spcPts val="0"/>
                        </a:spcAft>
                      </a:pPr>
                      <a:r>
                        <a:rPr lang="zh-CN" sz="1400" b="1" kern="100" dirty="0">
                          <a:effectLst/>
                          <a:latin typeface="Calibri" panose="020F0502020204030204"/>
                          <a:ea typeface="宋体" panose="02010600030101010101" pitchFamily="2" charset="-122"/>
                          <a:cs typeface="Times New Roman" panose="02020603050405020304"/>
                        </a:rPr>
                        <a:t>沟通计划</a:t>
                      </a:r>
                      <a:endParaRPr lang="zh-CN" sz="1400" kern="100" dirty="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1400" b="1" kern="100">
                          <a:effectLst/>
                          <a:latin typeface="Calibri" panose="020F0502020204030204"/>
                          <a:ea typeface="宋体" panose="02010600030101010101" pitchFamily="2" charset="-122"/>
                          <a:cs typeface="Times New Roman" panose="02020603050405020304"/>
                        </a:rPr>
                        <a:t>沟通方式</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1400" b="1" kern="100">
                          <a:effectLst/>
                          <a:latin typeface="Calibri" panose="020F0502020204030204"/>
                          <a:ea typeface="宋体" panose="02010600030101010101" pitchFamily="2" charset="-122"/>
                          <a:cs typeface="Times New Roman" panose="02020603050405020304"/>
                        </a:rPr>
                        <a:t>沟通地点</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1400" b="1" kern="100">
                          <a:effectLst/>
                          <a:latin typeface="Calibri" panose="020F0502020204030204"/>
                          <a:ea typeface="宋体" panose="02010600030101010101" pitchFamily="2" charset="-122"/>
                          <a:cs typeface="Times New Roman" panose="02020603050405020304"/>
                        </a:rPr>
                        <a:t>沟通时间</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1400" b="1" kern="100">
                          <a:effectLst/>
                          <a:latin typeface="Calibri" panose="020F0502020204030204"/>
                          <a:ea typeface="宋体" panose="02010600030101010101" pitchFamily="2" charset="-122"/>
                          <a:cs typeface="Times New Roman" panose="02020603050405020304"/>
                        </a:rPr>
                        <a:t>参与人员</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1400" b="1" kern="100">
                          <a:effectLst/>
                          <a:latin typeface="Calibri" panose="020F0502020204030204"/>
                          <a:ea typeface="宋体" panose="02010600030101010101" pitchFamily="2" charset="-122"/>
                          <a:cs typeface="Times New Roman" panose="02020603050405020304"/>
                        </a:rPr>
                        <a:t>产出</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r>
              <a:tr h="741575">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周常会议</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座谈开会</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弘毅</a:t>
                      </a:r>
                      <a:r>
                        <a:rPr lang="en-US" sz="1400" kern="100">
                          <a:effectLst/>
                          <a:latin typeface="Calibri" panose="020F0502020204030204"/>
                          <a:ea typeface="宋体" panose="02010600030101010101" pitchFamily="2" charset="-122"/>
                          <a:cs typeface="Times New Roman" panose="02020603050405020304"/>
                        </a:rPr>
                        <a:t>1-602</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星期五助教任务布置后，小组成员任务完成后的检查</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全体成员</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会议纪要</a:t>
                      </a:r>
                      <a:r>
                        <a:rPr lang="en-US" sz="1400" kern="100">
                          <a:effectLst/>
                          <a:latin typeface="Calibri" panose="020F0502020204030204"/>
                          <a:ea typeface="宋体" panose="02010600030101010101" pitchFamily="2" charset="-122"/>
                          <a:cs typeface="Times New Roman" panose="02020603050405020304"/>
                        </a:rPr>
                        <a:t>/</a:t>
                      </a:r>
                      <a:r>
                        <a:rPr lang="zh-CN" sz="1400" kern="100">
                          <a:effectLst/>
                          <a:latin typeface="Calibri" panose="020F0502020204030204"/>
                          <a:ea typeface="宋体" panose="02010600030101010101" pitchFamily="2" charset="-122"/>
                          <a:cs typeface="Times New Roman" panose="02020603050405020304"/>
                        </a:rPr>
                        <a:t>录音文件</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41575">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评审会议</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座谈开会</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理</a:t>
                      </a:r>
                      <a:r>
                        <a:rPr lang="en-US" sz="1400" kern="100">
                          <a:effectLst/>
                          <a:latin typeface="Calibri" panose="020F0502020204030204"/>
                          <a:ea typeface="宋体" panose="02010600030101010101" pitchFamily="2" charset="-122"/>
                          <a:cs typeface="Times New Roman" panose="02020603050405020304"/>
                        </a:rPr>
                        <a:t>4-217</a:t>
                      </a:r>
                      <a:r>
                        <a:rPr lang="zh-CN" sz="1400" kern="100">
                          <a:effectLst/>
                          <a:latin typeface="Calibri" panose="020F0502020204030204"/>
                          <a:ea typeface="宋体" panose="02010600030101010101" pitchFamily="2" charset="-122"/>
                          <a:cs typeface="Times New Roman" panose="02020603050405020304"/>
                        </a:rPr>
                        <a:t>或者助教通知的地点</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周三课上或助教沟通而定</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全体成员</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dirty="0">
                          <a:effectLst/>
                          <a:latin typeface="Calibri" panose="020F0502020204030204"/>
                          <a:ea typeface="宋体" panose="02010600030101010101" pitchFamily="2" charset="-122"/>
                          <a:cs typeface="Times New Roman" panose="02020603050405020304"/>
                        </a:rPr>
                        <a:t>录音文件</a:t>
                      </a:r>
                      <a:endParaRPr lang="zh-CN" sz="1400" kern="100" dirty="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4383">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日常进度报告</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微信群报告</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网络</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工作时完成任务后</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全体成员</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无</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88768">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客户沟通</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邮件</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网络</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视需要而定</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全体成员，项目下达者，项目使用者</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邮件历史</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7192">
                <a:tc>
                  <a:txBody>
                    <a:bodyPr/>
                    <a:lstStyle/>
                    <a:p>
                      <a:pPr algn="just">
                        <a:spcAft>
                          <a:spcPts val="0"/>
                        </a:spcAft>
                      </a:pPr>
                      <a:r>
                        <a:rPr lang="en-US" sz="1400" kern="100">
                          <a:effectLst/>
                          <a:latin typeface="Calibri" panose="020F0502020204030204"/>
                          <a:ea typeface="宋体" panose="02010600030101010101" pitchFamily="2" charset="-122"/>
                          <a:cs typeface="Times New Roman" panose="02020603050405020304"/>
                        </a:rPr>
                        <a:t>TeamBuilding</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全员聚会</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待定</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待定</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全体成员</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dirty="0">
                          <a:effectLst/>
                          <a:latin typeface="Calibri" panose="020F0502020204030204"/>
                          <a:ea typeface="宋体" panose="02010600030101010101" pitchFamily="2" charset="-122"/>
                          <a:cs typeface="Times New Roman" panose="02020603050405020304"/>
                        </a:rPr>
                        <a:t>无</a:t>
                      </a:r>
                      <a:endParaRPr lang="zh-CN" sz="1400" kern="100" dirty="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spd="slow" advClick="0" advTm="0">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3.4</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风险管理子计划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2" name="矩形 11"/>
          <p:cNvSpPr/>
          <p:nvPr/>
        </p:nvSpPr>
        <p:spPr>
          <a:xfrm>
            <a:off x="622598" y="984408"/>
            <a:ext cx="3147015" cy="415498"/>
          </a:xfrm>
          <a:prstGeom prst="rect">
            <a:avLst/>
          </a:prstGeom>
        </p:spPr>
        <p:txBody>
          <a:bodyPr wrap="none">
            <a:spAutoFit/>
          </a:bodyPr>
          <a:lstStyle/>
          <a:p>
            <a:r>
              <a:rPr lang="zh-CN" altLang="zh-CN" dirty="0"/>
              <a:t>项目风险</a:t>
            </a:r>
            <a:r>
              <a:rPr lang="zh-CN" altLang="en-US" dirty="0"/>
              <a:t>等级和影响定义</a:t>
            </a:r>
            <a:endParaRPr lang="zh-CN" altLang="en-US" dirty="0"/>
          </a:p>
        </p:txBody>
      </p:sp>
      <p:graphicFrame>
        <p:nvGraphicFramePr>
          <p:cNvPr id="13" name="表格 12"/>
          <p:cNvGraphicFramePr>
            <a:graphicFrameLocks noGrp="1"/>
          </p:cNvGraphicFramePr>
          <p:nvPr/>
        </p:nvGraphicFramePr>
        <p:xfrm>
          <a:off x="766614" y="1701014"/>
          <a:ext cx="10873207" cy="4537091"/>
        </p:xfrm>
        <a:graphic>
          <a:graphicData uri="http://schemas.openxmlformats.org/drawingml/2006/table">
            <a:tbl>
              <a:tblPr/>
              <a:tblGrid>
                <a:gridCol w="1189614"/>
                <a:gridCol w="1530188"/>
                <a:gridCol w="1530188"/>
                <a:gridCol w="2254508"/>
                <a:gridCol w="2254508"/>
                <a:gridCol w="2114201"/>
              </a:tblGrid>
              <a:tr h="534106">
                <a:tc>
                  <a:txBody>
                    <a:bodyPr/>
                    <a:lstStyle/>
                    <a:p>
                      <a:pPr algn="just">
                        <a:spcAft>
                          <a:spcPts val="0"/>
                        </a:spcAft>
                      </a:pPr>
                      <a:r>
                        <a:rPr lang="zh-CN" sz="2000" kern="100">
                          <a:effectLst/>
                          <a:latin typeface="Calibri" panose="020F0502020204030204" charset="0"/>
                          <a:ea typeface="宋体" panose="02010600030101010101" pitchFamily="2" charset="-122"/>
                          <a:cs typeface="Times New Roman" panose="02020603050405020304" pitchFamily="18" charset="0"/>
                        </a:rPr>
                        <a:t>参数</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2000" kern="100">
                          <a:effectLst/>
                          <a:latin typeface="Calibri" panose="020F0502020204030204" charset="0"/>
                          <a:ea typeface="宋体" panose="02010600030101010101" pitchFamily="2" charset="-122"/>
                          <a:cs typeface="Times New Roman" panose="02020603050405020304" pitchFamily="18" charset="0"/>
                        </a:rPr>
                        <a:t>定性描述</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2000" kern="100">
                          <a:effectLst/>
                          <a:latin typeface="Calibri" panose="020F0502020204030204" charset="0"/>
                          <a:ea typeface="宋体" panose="02010600030101010101" pitchFamily="2" charset="-122"/>
                          <a:cs typeface="Times New Roman" panose="02020603050405020304" pitchFamily="18" charset="0"/>
                        </a:rPr>
                        <a:t>进度</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2000" kern="100">
                          <a:effectLst/>
                          <a:latin typeface="Calibri" panose="020F0502020204030204" charset="0"/>
                          <a:ea typeface="宋体" panose="02010600030101010101" pitchFamily="2" charset="-122"/>
                          <a:cs typeface="Times New Roman" panose="02020603050405020304" pitchFamily="18" charset="0"/>
                        </a:rPr>
                        <a:t>成本</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2000" kern="100">
                          <a:effectLst/>
                          <a:latin typeface="Calibri" panose="020F0502020204030204" charset="0"/>
                          <a:ea typeface="宋体" panose="02010600030101010101" pitchFamily="2" charset="-122"/>
                          <a:cs typeface="Times New Roman" panose="02020603050405020304" pitchFamily="18" charset="0"/>
                        </a:rPr>
                        <a:t>质量</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2000" kern="100">
                          <a:effectLst/>
                          <a:latin typeface="Calibri" panose="020F0502020204030204" charset="0"/>
                          <a:ea typeface="宋体" panose="02010600030101010101" pitchFamily="2" charset="-122"/>
                          <a:cs typeface="Times New Roman" panose="02020603050405020304" pitchFamily="18" charset="0"/>
                        </a:rPr>
                        <a:t>范围</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r>
              <a:tr h="562217">
                <a:tc rowSpan="3">
                  <a:txBody>
                    <a:bodyPr/>
                    <a:lstStyle/>
                    <a:p>
                      <a:pPr algn="just">
                        <a:spcAft>
                          <a:spcPts val="0"/>
                        </a:spcAft>
                      </a:pPr>
                      <a:r>
                        <a:rPr lang="zh-CN" sz="2000" kern="100">
                          <a:effectLst/>
                          <a:latin typeface="Calibri" panose="020F0502020204030204" charset="0"/>
                          <a:ea typeface="宋体" panose="02010600030101010101" pitchFamily="2" charset="-122"/>
                          <a:cs typeface="Times New Roman" panose="02020603050405020304" pitchFamily="18" charset="0"/>
                        </a:rPr>
                        <a:t>等级</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en-US" sz="2000" kern="100">
                          <a:effectLst/>
                          <a:latin typeface="Calibri" panose="020F0502020204030204" charset="0"/>
                          <a:ea typeface="宋体" panose="02010600030101010101" pitchFamily="2" charset="-122"/>
                          <a:cs typeface="Times New Roman" panose="02020603050405020304" pitchFamily="18" charset="0"/>
                        </a:rPr>
                        <a:t>1~3</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gridSpan="4">
                  <a:txBody>
                    <a:bodyPr/>
                    <a:lstStyle/>
                    <a:p>
                      <a:pPr algn="just">
                        <a:spcAft>
                          <a:spcPts val="0"/>
                        </a:spcAft>
                      </a:pPr>
                      <a:r>
                        <a:rPr lang="zh-CN" sz="2000" kern="100" dirty="0">
                          <a:effectLst/>
                          <a:latin typeface="Calibri" panose="020F0502020204030204" charset="0"/>
                          <a:ea typeface="宋体" panose="02010600030101010101" pitchFamily="2" charset="-122"/>
                          <a:cs typeface="Times New Roman" panose="02020603050405020304" pitchFamily="18" charset="0"/>
                        </a:rPr>
                        <a:t>表示发生的可能性，严重性，不可控性，风险等级的划分</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hMerge="1">
                  <a:tcPr/>
                </a:tc>
                <a:tc rowSpan="3" hMerge="1">
                  <a:tcPr/>
                </a:tc>
                <a:tc rowSpan="3" hMerge="1">
                  <a:tcPr/>
                </a:tc>
              </a:tr>
              <a:tr h="534106">
                <a:tc vMerge="1">
                  <a:tcPr/>
                </a:tc>
                <a:tc>
                  <a:txBody>
                    <a:bodyPr/>
                    <a:lstStyle/>
                    <a:p>
                      <a:pPr algn="just">
                        <a:spcAft>
                          <a:spcPts val="0"/>
                        </a:spcAft>
                      </a:pPr>
                      <a:r>
                        <a:rPr lang="en-US" sz="2000" kern="100">
                          <a:effectLst/>
                          <a:latin typeface="Calibri" panose="020F0502020204030204" charset="0"/>
                          <a:ea typeface="宋体" panose="02010600030101010101" pitchFamily="2" charset="-122"/>
                          <a:cs typeface="Times New Roman" panose="02020603050405020304" pitchFamily="18" charset="0"/>
                        </a:rPr>
                        <a:t>3~6</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gridSpan="4">
                  <a:tcPr/>
                </a:tc>
                <a:tc vMerge="1" hMerge="1">
                  <a:tcPr/>
                </a:tc>
                <a:tc vMerge="1" hMerge="1">
                  <a:tcPr/>
                </a:tc>
                <a:tc vMerge="1" hMerge="1">
                  <a:tcPr/>
                </a:tc>
              </a:tr>
              <a:tr h="534106">
                <a:tc vMerge="1">
                  <a:tcPr/>
                </a:tc>
                <a:tc>
                  <a:txBody>
                    <a:bodyPr/>
                    <a:lstStyle/>
                    <a:p>
                      <a:pPr algn="just">
                        <a:spcAft>
                          <a:spcPts val="0"/>
                        </a:spcAft>
                      </a:pPr>
                      <a:r>
                        <a:rPr lang="en-US" sz="2000" kern="100">
                          <a:effectLst/>
                          <a:latin typeface="Calibri" panose="020F0502020204030204" charset="0"/>
                          <a:ea typeface="宋体" panose="02010600030101010101" pitchFamily="2" charset="-122"/>
                          <a:cs typeface="Times New Roman" panose="02020603050405020304" pitchFamily="18" charset="0"/>
                        </a:rPr>
                        <a:t>6~10</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gridSpan="4">
                  <a:tcPr/>
                </a:tc>
                <a:tc vMerge="1" hMerge="1">
                  <a:tcPr/>
                </a:tc>
                <a:tc vMerge="1" hMerge="1">
                  <a:tcPr/>
                </a:tc>
                <a:tc vMerge="1" hMerge="1">
                  <a:tcPr/>
                </a:tc>
              </a:tr>
              <a:tr h="955769">
                <a:tc rowSpan="2">
                  <a:txBody>
                    <a:bodyPr/>
                    <a:lstStyle/>
                    <a:p>
                      <a:pPr algn="just">
                        <a:spcAft>
                          <a:spcPts val="0"/>
                        </a:spcAft>
                      </a:pPr>
                      <a:r>
                        <a:rPr lang="zh-CN" sz="2000" kern="100">
                          <a:effectLst/>
                          <a:latin typeface="Calibri" panose="020F0502020204030204" charset="0"/>
                          <a:ea typeface="宋体" panose="02010600030101010101" pitchFamily="2" charset="-122"/>
                          <a:cs typeface="Times New Roman" panose="02020603050405020304" pitchFamily="18" charset="0"/>
                        </a:rPr>
                        <a:t>影响</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2000" kern="100">
                          <a:effectLst/>
                          <a:latin typeface="Calibri" panose="020F0502020204030204" charset="0"/>
                          <a:ea typeface="宋体" panose="02010600030101010101" pitchFamily="2" charset="-122"/>
                          <a:cs typeface="Times New Roman" panose="02020603050405020304" pitchFamily="18" charset="0"/>
                        </a:rPr>
                        <a:t>高</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charset="0"/>
                          <a:ea typeface="宋体" panose="02010600030101010101" pitchFamily="2" charset="-122"/>
                          <a:cs typeface="Times New Roman" panose="02020603050405020304" pitchFamily="18" charset="0"/>
                        </a:rPr>
                        <a:t>进度延期半个月以上</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charset="0"/>
                          <a:ea typeface="宋体" panose="02010600030101010101" pitchFamily="2" charset="-122"/>
                          <a:cs typeface="Times New Roman" panose="02020603050405020304" pitchFamily="18" charset="0"/>
                        </a:rPr>
                        <a:t>成本超支</a:t>
                      </a:r>
                      <a:r>
                        <a:rPr lang="en-US" sz="2000" kern="100">
                          <a:effectLst/>
                          <a:latin typeface="Calibri" panose="020F0502020204030204" charset="0"/>
                          <a:ea typeface="宋体" panose="02010600030101010101" pitchFamily="2" charset="-122"/>
                          <a:cs typeface="Times New Roman" panose="02020603050405020304" pitchFamily="18" charset="0"/>
                        </a:rPr>
                        <a:t>20%</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charset="0"/>
                          <a:ea typeface="宋体" panose="02010600030101010101" pitchFamily="2" charset="-122"/>
                          <a:cs typeface="Times New Roman" panose="02020603050405020304" pitchFamily="18" charset="0"/>
                        </a:rPr>
                        <a:t>项目最终结果实际无法使用</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charset="0"/>
                          <a:ea typeface="宋体" panose="02010600030101010101" pitchFamily="2" charset="-122"/>
                          <a:cs typeface="Times New Roman" panose="02020603050405020304" pitchFamily="18" charset="0"/>
                        </a:rPr>
                        <a:t>每月重大变更大于</a:t>
                      </a:r>
                      <a:r>
                        <a:rPr lang="en-US" sz="2000" kern="100">
                          <a:effectLst/>
                          <a:latin typeface="Calibri" panose="020F0502020204030204" charset="0"/>
                          <a:ea typeface="宋体" panose="02010600030101010101" pitchFamily="2" charset="-122"/>
                          <a:cs typeface="Times New Roman" panose="02020603050405020304" pitchFamily="18" charset="0"/>
                        </a:rPr>
                        <a:t>3</a:t>
                      </a:r>
                      <a:r>
                        <a:rPr lang="zh-CN" sz="2000" kern="100">
                          <a:effectLst/>
                          <a:latin typeface="Calibri" panose="020F0502020204030204" charset="0"/>
                          <a:ea typeface="宋体" panose="02010600030101010101" pitchFamily="2" charset="-122"/>
                          <a:cs typeface="Times New Roman" panose="02020603050405020304" pitchFamily="18" charset="0"/>
                        </a:rPr>
                        <a:t>起</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16787">
                <a:tc vMerge="1">
                  <a:tcPr/>
                </a:tc>
                <a:tc>
                  <a:txBody>
                    <a:bodyPr/>
                    <a:lstStyle/>
                    <a:p>
                      <a:pPr algn="just">
                        <a:spcAft>
                          <a:spcPts val="0"/>
                        </a:spcAft>
                      </a:pPr>
                      <a:r>
                        <a:rPr lang="zh-CN" sz="2000" kern="100">
                          <a:effectLst/>
                          <a:latin typeface="Calibri" panose="020F0502020204030204" charset="0"/>
                          <a:ea typeface="宋体" panose="02010600030101010101" pitchFamily="2" charset="-122"/>
                          <a:cs typeface="Times New Roman" panose="02020603050405020304" pitchFamily="18" charset="0"/>
                        </a:rPr>
                        <a:t>低</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charset="0"/>
                          <a:ea typeface="宋体" panose="02010600030101010101" pitchFamily="2" charset="-122"/>
                          <a:cs typeface="Times New Roman" panose="02020603050405020304" pitchFamily="18" charset="0"/>
                        </a:rPr>
                        <a:t>进度延期三天以上一周以内</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charset="0"/>
                          <a:ea typeface="宋体" panose="02010600030101010101" pitchFamily="2" charset="-122"/>
                          <a:cs typeface="Times New Roman" panose="02020603050405020304" pitchFamily="18" charset="0"/>
                        </a:rPr>
                        <a:t>成本超支小于</a:t>
                      </a:r>
                      <a:r>
                        <a:rPr lang="en-US" sz="2000" kern="100">
                          <a:effectLst/>
                          <a:latin typeface="Calibri" panose="020F0502020204030204" charset="0"/>
                          <a:ea typeface="宋体" panose="02010600030101010101" pitchFamily="2" charset="-122"/>
                          <a:cs typeface="Times New Roman" panose="02020603050405020304" pitchFamily="18" charset="0"/>
                        </a:rPr>
                        <a:t>5%</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charset="0"/>
                          <a:ea typeface="宋体" panose="02010600030101010101" pitchFamily="2" charset="-122"/>
                          <a:cs typeface="Times New Roman" panose="02020603050405020304" pitchFamily="18" charset="0"/>
                        </a:rPr>
                        <a:t>仅有要求极其严格的应用受到影响</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dirty="0">
                          <a:effectLst/>
                          <a:latin typeface="Calibri" panose="020F0502020204030204" charset="0"/>
                          <a:ea typeface="宋体" panose="02010600030101010101" pitchFamily="2" charset="-122"/>
                          <a:cs typeface="Times New Roman" panose="02020603050405020304" pitchFamily="18" charset="0"/>
                        </a:rPr>
                        <a:t>每月变更大于</a:t>
                      </a:r>
                      <a:r>
                        <a:rPr lang="en-US" sz="2000" kern="100" dirty="0">
                          <a:effectLst/>
                          <a:latin typeface="Calibri" panose="020F0502020204030204" charset="0"/>
                          <a:ea typeface="宋体" panose="02010600030101010101" pitchFamily="2" charset="-122"/>
                          <a:cs typeface="Times New Roman" panose="02020603050405020304" pitchFamily="18" charset="0"/>
                        </a:rPr>
                        <a:t>5</a:t>
                      </a:r>
                      <a:r>
                        <a:rPr lang="zh-CN" sz="2000" kern="100" dirty="0">
                          <a:effectLst/>
                          <a:latin typeface="Calibri" panose="020F0502020204030204" charset="0"/>
                          <a:ea typeface="宋体" panose="02010600030101010101" pitchFamily="2" charset="-122"/>
                          <a:cs typeface="Times New Roman" panose="02020603050405020304" pitchFamily="18" charset="0"/>
                        </a:rPr>
                        <a:t>起</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spd="slow" advClick="0" advTm="0">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3.4</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风险管理子计划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4" name="矩形 13"/>
          <p:cNvSpPr/>
          <p:nvPr/>
        </p:nvSpPr>
        <p:spPr>
          <a:xfrm>
            <a:off x="622598" y="984408"/>
            <a:ext cx="2339102" cy="415498"/>
          </a:xfrm>
          <a:prstGeom prst="rect">
            <a:avLst/>
          </a:prstGeom>
        </p:spPr>
        <p:txBody>
          <a:bodyPr wrap="none">
            <a:spAutoFit/>
          </a:bodyPr>
          <a:lstStyle/>
          <a:p>
            <a:r>
              <a:rPr lang="zh-CN" altLang="en-US" dirty="0"/>
              <a:t>风险评估及其对策</a:t>
            </a:r>
            <a:endParaRPr lang="zh-CN" altLang="en-US" dirty="0"/>
          </a:p>
        </p:txBody>
      </p:sp>
      <p:pic>
        <p:nvPicPr>
          <p:cNvPr id="15" name="图片 14"/>
          <p:cNvPicPr>
            <a:picLocks noChangeAspect="1"/>
          </p:cNvPicPr>
          <p:nvPr/>
        </p:nvPicPr>
        <p:blipFill>
          <a:blip r:embed="rId1"/>
          <a:stretch>
            <a:fillRect/>
          </a:stretch>
        </p:blipFill>
        <p:spPr>
          <a:xfrm>
            <a:off x="4583038" y="837506"/>
            <a:ext cx="7064816" cy="5520800"/>
          </a:xfrm>
          <a:prstGeom prst="rect">
            <a:avLst/>
          </a:prstGeom>
        </p:spPr>
      </p:pic>
    </p:spTree>
  </p:cSld>
  <p:clrMapOvr>
    <a:masterClrMapping/>
  </p:clrMapOvr>
  <p:transition spd="slow" advClick="0" advTm="0">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3.5</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配置管理子计划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矩形 6"/>
          <p:cNvSpPr/>
          <p:nvPr/>
        </p:nvSpPr>
        <p:spPr>
          <a:xfrm>
            <a:off x="838622" y="1053530"/>
            <a:ext cx="2590453" cy="461665"/>
          </a:xfrm>
          <a:prstGeom prst="rect">
            <a:avLst/>
          </a:prstGeom>
        </p:spPr>
        <p:txBody>
          <a:bodyPr wrap="none">
            <a:spAutoFit/>
          </a:bodyPr>
          <a:lstStyle/>
          <a:p>
            <a:pPr lvl="1"/>
            <a:r>
              <a:rPr lang="zh-CN" altLang="zh-CN" sz="2400" b="1" dirty="0"/>
              <a:t>版本命名策略</a:t>
            </a:r>
            <a:endParaRPr lang="zh-CN" altLang="zh-CN" sz="2400" b="1" dirty="0"/>
          </a:p>
        </p:txBody>
      </p:sp>
      <p:sp>
        <p:nvSpPr>
          <p:cNvPr id="8" name="矩形 7"/>
          <p:cNvSpPr/>
          <p:nvPr/>
        </p:nvSpPr>
        <p:spPr>
          <a:xfrm>
            <a:off x="2926854" y="1904467"/>
            <a:ext cx="5694331" cy="1384995"/>
          </a:xfrm>
          <a:prstGeom prst="rect">
            <a:avLst/>
          </a:prstGeom>
        </p:spPr>
        <p:txBody>
          <a:bodyPr wrap="square">
            <a:spAutoFit/>
          </a:bodyPr>
          <a:lstStyle/>
          <a:p>
            <a:r>
              <a:rPr lang="zh-CN" altLang="zh-CN" dirty="0"/>
              <a:t>每一个文档的版本格式为</a:t>
            </a:r>
            <a:r>
              <a:rPr lang="en-US" altLang="zh-CN" dirty="0"/>
              <a:t>[</a:t>
            </a:r>
            <a:r>
              <a:rPr lang="zh-CN" altLang="zh-CN" dirty="0"/>
              <a:t>主版本号</a:t>
            </a:r>
            <a:r>
              <a:rPr lang="en-US" altLang="zh-CN" dirty="0"/>
              <a:t>.</a:t>
            </a:r>
            <a:r>
              <a:rPr lang="zh-CN" altLang="zh-CN" dirty="0"/>
              <a:t>子版本号</a:t>
            </a:r>
            <a:r>
              <a:rPr lang="en-US" altLang="zh-CN" dirty="0"/>
              <a:t>.</a:t>
            </a:r>
            <a:r>
              <a:rPr lang="zh-CN" altLang="zh-CN" dirty="0"/>
              <a:t>修正版本号。</a:t>
            </a:r>
            <a:endParaRPr lang="zh-CN" altLang="zh-CN" dirty="0"/>
          </a:p>
          <a:p>
            <a:r>
              <a:rPr lang="zh-CN" altLang="zh-CN" dirty="0"/>
              <a:t>示例：</a:t>
            </a:r>
            <a:r>
              <a:rPr lang="en-US" altLang="zh-CN" dirty="0"/>
              <a:t>0.1.1</a:t>
            </a:r>
            <a:endParaRPr lang="zh-CN" altLang="zh-CN" dirty="0"/>
          </a:p>
          <a:p>
            <a:r>
              <a:rPr lang="zh-CN" altLang="zh-CN" dirty="0"/>
              <a:t>文档的初始版本为</a:t>
            </a:r>
            <a:r>
              <a:rPr lang="en-US" altLang="zh-CN" dirty="0"/>
              <a:t>0.1.0</a:t>
            </a:r>
            <a:r>
              <a:rPr lang="zh-CN" altLang="zh-CN" dirty="0"/>
              <a:t>。</a:t>
            </a:r>
            <a:endParaRPr lang="zh-CN" altLang="zh-CN" dirty="0"/>
          </a:p>
        </p:txBody>
      </p:sp>
      <p:sp>
        <p:nvSpPr>
          <p:cNvPr id="12" name="矩形 11"/>
          <p:cNvSpPr/>
          <p:nvPr/>
        </p:nvSpPr>
        <p:spPr>
          <a:xfrm>
            <a:off x="1376232" y="4066834"/>
            <a:ext cx="1531188" cy="415498"/>
          </a:xfrm>
          <a:prstGeom prst="rect">
            <a:avLst/>
          </a:prstGeom>
        </p:spPr>
        <p:txBody>
          <a:bodyPr wrap="none">
            <a:spAutoFit/>
          </a:bodyPr>
          <a:lstStyle/>
          <a:p>
            <a:r>
              <a:rPr lang="zh-CN" altLang="zh-CN" dirty="0"/>
              <a:t>版本更新</a:t>
            </a:r>
            <a:r>
              <a:rPr lang="zh-CN" altLang="en-US" dirty="0"/>
              <a:t>：</a:t>
            </a:r>
            <a:endParaRPr lang="zh-CN" altLang="en-US" dirty="0"/>
          </a:p>
        </p:txBody>
      </p:sp>
      <p:sp>
        <p:nvSpPr>
          <p:cNvPr id="13" name="矩形 12"/>
          <p:cNvSpPr/>
          <p:nvPr/>
        </p:nvSpPr>
        <p:spPr>
          <a:xfrm>
            <a:off x="2931819" y="4066834"/>
            <a:ext cx="6092825" cy="2031325"/>
          </a:xfrm>
          <a:prstGeom prst="rect">
            <a:avLst/>
          </a:prstGeom>
        </p:spPr>
        <p:txBody>
          <a:bodyPr>
            <a:spAutoFit/>
          </a:bodyPr>
          <a:lstStyle/>
          <a:p>
            <a:r>
              <a:rPr lang="zh-CN" altLang="zh-CN" dirty="0"/>
              <a:t>当文件内容有了重大的变化或改进，主版本号加一。</a:t>
            </a:r>
            <a:endParaRPr lang="zh-CN" altLang="zh-CN" dirty="0"/>
          </a:p>
          <a:p>
            <a:r>
              <a:rPr lang="zh-CN" altLang="zh-CN" dirty="0"/>
              <a:t>当文档的内容有了模块的增加、补充等，子版本号加一。</a:t>
            </a:r>
            <a:endParaRPr lang="zh-CN" altLang="zh-CN" dirty="0"/>
          </a:p>
          <a:p>
            <a:r>
              <a:rPr lang="zh-CN" altLang="zh-CN" dirty="0"/>
              <a:t>当文档的内容有了小修改，如修正了纰漏等，修正版本号加一。</a:t>
            </a:r>
            <a:endParaRPr lang="zh-CN" altLang="zh-CN" dirty="0"/>
          </a:p>
          <a:p>
            <a:r>
              <a:rPr lang="en-US" altLang="zh-CN" dirty="0"/>
              <a:t> </a:t>
            </a:r>
            <a:endParaRPr lang="zh-CN" altLang="zh-CN" dirty="0"/>
          </a:p>
        </p:txBody>
      </p:sp>
      <p:sp>
        <p:nvSpPr>
          <p:cNvPr id="16" name="矩形 15"/>
          <p:cNvSpPr/>
          <p:nvPr/>
        </p:nvSpPr>
        <p:spPr>
          <a:xfrm>
            <a:off x="1376261" y="1904467"/>
            <a:ext cx="1531188" cy="415498"/>
          </a:xfrm>
          <a:prstGeom prst="rect">
            <a:avLst/>
          </a:prstGeom>
        </p:spPr>
        <p:txBody>
          <a:bodyPr wrap="none">
            <a:spAutoFit/>
          </a:bodyPr>
          <a:lstStyle/>
          <a:p>
            <a:r>
              <a:rPr lang="zh-CN" altLang="en-US" dirty="0"/>
              <a:t>版本格式：</a:t>
            </a:r>
            <a:endParaRPr lang="en-US" altLang="zh-CN" dirty="0"/>
          </a:p>
        </p:txBody>
      </p:sp>
    </p:spTree>
  </p:cSld>
  <p:clrMapOvr>
    <a:masterClrMapping/>
  </p:clrMapOvr>
  <p:transition spd="slow" advClick="0" advTm="0">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3.5</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配置管理子计划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20" name="矩形 19"/>
          <p:cNvSpPr/>
          <p:nvPr/>
        </p:nvSpPr>
        <p:spPr>
          <a:xfrm>
            <a:off x="838622" y="1053530"/>
            <a:ext cx="1731243" cy="461665"/>
          </a:xfrm>
          <a:prstGeom prst="rect">
            <a:avLst/>
          </a:prstGeom>
        </p:spPr>
        <p:txBody>
          <a:bodyPr wrap="none">
            <a:spAutoFit/>
          </a:bodyPr>
          <a:lstStyle/>
          <a:p>
            <a:pPr lvl="1"/>
            <a:r>
              <a:rPr lang="en-US" altLang="zh-CN" sz="2400" b="1" dirty="0" err="1"/>
              <a:t>Git</a:t>
            </a:r>
            <a:r>
              <a:rPr lang="zh-CN" altLang="en-US" sz="2400" b="1" dirty="0"/>
              <a:t>规范</a:t>
            </a:r>
            <a:endParaRPr lang="zh-CN" altLang="zh-CN" sz="2400" b="1" dirty="0"/>
          </a:p>
        </p:txBody>
      </p:sp>
      <p:sp>
        <p:nvSpPr>
          <p:cNvPr id="21" name="矩形 20"/>
          <p:cNvSpPr/>
          <p:nvPr/>
        </p:nvSpPr>
        <p:spPr>
          <a:xfrm>
            <a:off x="2854846" y="2006009"/>
            <a:ext cx="5694331" cy="707886"/>
          </a:xfrm>
          <a:prstGeom prst="rect">
            <a:avLst/>
          </a:prstGeom>
        </p:spPr>
        <p:txBody>
          <a:bodyPr wrap="square">
            <a:spAutoFit/>
          </a:bodyPr>
          <a:lstStyle/>
          <a:p>
            <a:r>
              <a:rPr lang="en-US" altLang="zh-CN" sz="2000" dirty="0"/>
              <a:t>-master</a:t>
            </a:r>
            <a:endParaRPr lang="en-US" altLang="zh-CN" sz="2000" dirty="0"/>
          </a:p>
          <a:p>
            <a:r>
              <a:rPr lang="en-US" altLang="zh-CN" sz="2000" dirty="0"/>
              <a:t>-develop</a:t>
            </a:r>
            <a:endParaRPr lang="en-US" altLang="zh-CN" sz="2000" dirty="0"/>
          </a:p>
        </p:txBody>
      </p:sp>
      <p:sp>
        <p:nvSpPr>
          <p:cNvPr id="22" name="矩形 21"/>
          <p:cNvSpPr/>
          <p:nvPr/>
        </p:nvSpPr>
        <p:spPr>
          <a:xfrm>
            <a:off x="1365721" y="3215125"/>
            <a:ext cx="1774845" cy="400110"/>
          </a:xfrm>
          <a:prstGeom prst="rect">
            <a:avLst/>
          </a:prstGeom>
        </p:spPr>
        <p:txBody>
          <a:bodyPr wrap="none">
            <a:spAutoFit/>
          </a:bodyPr>
          <a:lstStyle/>
          <a:p>
            <a:r>
              <a:rPr lang="en-US" altLang="zh-CN" sz="2000" dirty="0" err="1"/>
              <a:t>Git</a:t>
            </a:r>
            <a:r>
              <a:rPr lang="zh-CN" altLang="en-US" sz="2000" dirty="0"/>
              <a:t>提交规范：</a:t>
            </a:r>
            <a:endParaRPr lang="zh-CN" altLang="en-US" sz="2000" dirty="0"/>
          </a:p>
        </p:txBody>
      </p:sp>
      <p:sp>
        <p:nvSpPr>
          <p:cNvPr id="23" name="矩形 22"/>
          <p:cNvSpPr/>
          <p:nvPr/>
        </p:nvSpPr>
        <p:spPr>
          <a:xfrm>
            <a:off x="2469060" y="3717826"/>
            <a:ext cx="8666706" cy="1938992"/>
          </a:xfrm>
          <a:prstGeom prst="rect">
            <a:avLst/>
          </a:prstGeom>
        </p:spPr>
        <p:txBody>
          <a:bodyPr wrap="square">
            <a:spAutoFit/>
          </a:bodyPr>
          <a:lstStyle/>
          <a:p>
            <a:pPr marL="342900" lvl="0" indent="-342900">
              <a:buFont typeface="Wingdings" panose="05000000000000000000" pitchFamily="2" charset="2"/>
              <a:buChar char="Ø"/>
            </a:pPr>
            <a:r>
              <a:rPr lang="en-US" altLang="zh-CN" sz="2000" dirty="0"/>
              <a:t>push</a:t>
            </a:r>
            <a:r>
              <a:rPr lang="zh-CN" altLang="zh-CN" sz="2000" dirty="0"/>
              <a:t>之前请先</a:t>
            </a:r>
            <a:r>
              <a:rPr lang="en-US" altLang="zh-CN" sz="2000" dirty="0"/>
              <a:t>fetch</a:t>
            </a:r>
            <a:r>
              <a:rPr lang="zh-CN" altLang="zh-CN" sz="2000" dirty="0"/>
              <a:t>，看看远程仓库目前是不是最新版本，如果是的话先</a:t>
            </a:r>
            <a:r>
              <a:rPr lang="en-US" altLang="zh-CN" sz="2000" dirty="0"/>
              <a:t>pull</a:t>
            </a:r>
            <a:r>
              <a:rPr lang="zh-CN" altLang="zh-CN" sz="2000" dirty="0"/>
              <a:t>下来，再</a:t>
            </a:r>
            <a:r>
              <a:rPr lang="en-US" altLang="zh-CN" sz="2000" dirty="0"/>
              <a:t>push</a:t>
            </a:r>
            <a:r>
              <a:rPr lang="zh-CN" altLang="zh-CN" sz="2000" dirty="0"/>
              <a:t>，防止冲突。</a:t>
            </a:r>
            <a:endParaRPr lang="en-US" altLang="zh-CN" sz="2000" dirty="0"/>
          </a:p>
          <a:p>
            <a:pPr lvl="0"/>
            <a:endParaRPr lang="zh-CN" altLang="zh-CN" sz="2000" dirty="0"/>
          </a:p>
          <a:p>
            <a:pPr marL="342900" lvl="0" indent="-342900">
              <a:buFont typeface="Wingdings" panose="05000000000000000000" pitchFamily="2" charset="2"/>
              <a:buChar char="Ø"/>
            </a:pPr>
            <a:r>
              <a:rPr lang="zh-CN" altLang="zh-CN" sz="2000" dirty="0"/>
              <a:t>每人在自己的分支上上传文件到非受控文档中的个人目录下</a:t>
            </a:r>
            <a:r>
              <a:rPr lang="zh-CN" altLang="zh-CN" sz="2000" dirty="0" smtClean="0"/>
              <a:t>，</a:t>
            </a:r>
            <a:r>
              <a:rPr lang="zh-CN" altLang="en-US" sz="2000" dirty="0" smtClean="0"/>
              <a:t>分分支为</a:t>
            </a:r>
            <a:r>
              <a:rPr lang="en-US" altLang="zh-CN" sz="2000" dirty="0" smtClean="0"/>
              <a:t>develop</a:t>
            </a:r>
            <a:r>
              <a:rPr lang="zh-CN" altLang="zh-CN" sz="2000" dirty="0" smtClean="0"/>
              <a:t>。</a:t>
            </a:r>
            <a:r>
              <a:rPr lang="zh-CN" altLang="en-US" sz="2000" dirty="0" smtClean="0"/>
              <a:t>最终由配置管理员进行整合</a:t>
            </a:r>
            <a:endParaRPr lang="zh-CN" altLang="zh-CN" sz="2000" dirty="0"/>
          </a:p>
          <a:p>
            <a:pPr marL="342900" indent="-342900">
              <a:buFont typeface="Wingdings" panose="05000000000000000000" pitchFamily="2" charset="2"/>
              <a:buChar char="Ø"/>
            </a:pPr>
            <a:r>
              <a:rPr lang="zh-CN" altLang="zh-CN" sz="2000" dirty="0"/>
              <a:t>每次上传都需要注释自己详细行为：如</a:t>
            </a:r>
            <a:r>
              <a:rPr lang="zh-CN" altLang="en-US" sz="2000" dirty="0"/>
              <a:t>“</a:t>
            </a:r>
            <a:r>
              <a:rPr lang="zh-CN" altLang="zh-CN" sz="2000" dirty="0"/>
              <a:t>上传可行性分析报告</a:t>
            </a:r>
            <a:r>
              <a:rPr lang="zh-CN" altLang="en-US" sz="2000" dirty="0"/>
              <a:t>”</a:t>
            </a:r>
            <a:endParaRPr lang="zh-CN" altLang="zh-CN" sz="2000" dirty="0"/>
          </a:p>
        </p:txBody>
      </p:sp>
      <p:sp>
        <p:nvSpPr>
          <p:cNvPr id="24" name="矩形 23"/>
          <p:cNvSpPr/>
          <p:nvPr/>
        </p:nvSpPr>
        <p:spPr>
          <a:xfrm>
            <a:off x="1365721" y="1678256"/>
            <a:ext cx="1774845" cy="400110"/>
          </a:xfrm>
          <a:prstGeom prst="rect">
            <a:avLst/>
          </a:prstGeom>
        </p:spPr>
        <p:txBody>
          <a:bodyPr wrap="none">
            <a:spAutoFit/>
          </a:bodyPr>
          <a:lstStyle/>
          <a:p>
            <a:r>
              <a:rPr lang="en-US" altLang="zh-CN" sz="2000" dirty="0" err="1"/>
              <a:t>Git</a:t>
            </a:r>
            <a:r>
              <a:rPr lang="zh-CN" altLang="en-US" sz="2000" dirty="0"/>
              <a:t>配置结构：</a:t>
            </a:r>
            <a:endParaRPr lang="en-US" altLang="zh-CN" sz="2000" dirty="0"/>
          </a:p>
        </p:txBody>
      </p:sp>
    </p:spTree>
  </p:cSld>
  <p:clrMapOvr>
    <a:masterClrMapping/>
  </p:clrMapOvr>
  <p:transition spd="slow" advClick="0" advTm="0">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3.5</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质量管理子计划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1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70670" y="909514"/>
            <a:ext cx="9721080" cy="55239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advClick="0" advTm="0">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270" y="-59055"/>
            <a:ext cx="12192000" cy="1125538"/>
          </a:xfrm>
          <a:prstGeom prst="rect">
            <a:avLst/>
          </a:prstGeom>
          <a:solidFill>
            <a:srgbClr val="38B1B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AutoShape 3"/>
          <p:cNvSpPr>
            <a:spLocks noChangeArrowheads="1"/>
          </p:cNvSpPr>
          <p:nvPr/>
        </p:nvSpPr>
        <p:spPr bwMode="auto">
          <a:xfrm>
            <a:off x="910630" y="2061642"/>
            <a:ext cx="10422260" cy="4176464"/>
          </a:xfrm>
          <a:prstGeom prst="rect">
            <a:avLst/>
          </a:prstGeom>
          <a:solidFill>
            <a:schemeClr val="accent1"/>
          </a:solidFill>
          <a:ln w="12700" cmpd="sng">
            <a:no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AutoShape 3"/>
          <p:cNvSpPr>
            <a:spLocks noChangeArrowheads="1"/>
          </p:cNvSpPr>
          <p:nvPr/>
        </p:nvSpPr>
        <p:spPr bwMode="auto">
          <a:xfrm>
            <a:off x="1056063" y="1845618"/>
            <a:ext cx="10132018" cy="4248471"/>
          </a:xfrm>
          <a:prstGeom prst="rect">
            <a:avLst/>
          </a:prstGeom>
          <a:solidFill>
            <a:schemeClr val="bg1">
              <a:lumMod val="85000"/>
            </a:schemeClr>
          </a:solidFill>
          <a:ln w="12700" cmpd="sng">
            <a:no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5400" dirty="0">
                <a:solidFill>
                  <a:srgbClr val="0885DA"/>
                </a:solidFill>
                <a:ea typeface="微软雅黑" panose="020B0503020204020204" pitchFamily="34" charset="-122"/>
              </a:rPr>
              <a:t>组内工作</a:t>
            </a:r>
            <a:endParaRPr lang="zh-CN" altLang="en-US" sz="5400" dirty="0">
              <a:solidFill>
                <a:srgbClr val="0885DA"/>
              </a:solidFill>
              <a:ea typeface="微软雅黑" panose="020B0503020204020204" pitchFamily="34" charset="-122"/>
            </a:endParaRPr>
          </a:p>
        </p:txBody>
      </p:sp>
    </p:spTree>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slide(fromTop)">
                                      <p:cBhvr>
                                        <p:cTn id="12" dur="500"/>
                                        <p:tgtEl>
                                          <p:spTgt spid="1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slide(fromBottom)">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16" grpId="0" bldLvl="0" animBg="1" autoUpdateAnimBg="0"/>
      <p:bldP spid="17" grpId="0" bldLvl="0" animBg="1"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3.5</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质量管理子计划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6" name="表格 5"/>
          <p:cNvGraphicFramePr>
            <a:graphicFrameLocks noGrp="1"/>
          </p:cNvGraphicFramePr>
          <p:nvPr/>
        </p:nvGraphicFramePr>
        <p:xfrm>
          <a:off x="550590" y="934188"/>
          <a:ext cx="10873208" cy="5770922"/>
        </p:xfrm>
        <a:graphic>
          <a:graphicData uri="http://schemas.openxmlformats.org/drawingml/2006/table">
            <a:tbl>
              <a:tblPr/>
              <a:tblGrid>
                <a:gridCol w="3231673"/>
                <a:gridCol w="2000866"/>
                <a:gridCol w="3093063"/>
                <a:gridCol w="2547606"/>
              </a:tblGrid>
              <a:tr h="339466">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任务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负责人</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组内审核标准</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组外审核标准</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r>
              <a:tr h="339466">
                <a:tc>
                  <a:txBody>
                    <a:bodyPr/>
                    <a:lstStyle/>
                    <a:p>
                      <a:pPr>
                        <a:buNone/>
                      </a:pPr>
                      <a:r>
                        <a:rPr lang="zh-CN" sz="1600" dirty="0" smtClean="0">
                          <a:solidFill>
                            <a:schemeClr val="tx1"/>
                          </a:solidFill>
                          <a:uFillTx/>
                          <a:ea typeface="宋体" panose="02010600030101010101" pitchFamily="2" charset="-122"/>
                          <a:sym typeface="+mn-ea"/>
                        </a:rPr>
                        <a:t>编制《可行性分析报告》</a:t>
                      </a:r>
                      <a:endParaRPr lang="zh-CN" altLang="en-US" sz="1600" dirty="0">
                        <a:solidFill>
                          <a:schemeClr val="tx1"/>
                        </a:solidFill>
                        <a:uFillTx/>
                        <a:ea typeface="宋体" panose="02010600030101010101" pitchFamily="2" charset="-122"/>
                        <a:sym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江亮儒</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a:t>
                      </a:r>
                      <a:r>
                        <a:rPr lang="zh-CN" sz="2000" kern="0" dirty="0" smtClean="0">
                          <a:solidFill>
                            <a:srgbClr val="000000"/>
                          </a:solidFill>
                          <a:effectLst/>
                          <a:latin typeface="Calibri" panose="020F0502020204030204"/>
                          <a:ea typeface="宋体" panose="02010600030101010101" pitchFamily="2" charset="-122"/>
                          <a:cs typeface="Times New Roman" panose="02020603050405020304"/>
                        </a:rPr>
                        <a:t>内</a:t>
                      </a:r>
                      <a:r>
                        <a:rPr lang="zh-CN" altLang="en-US" sz="2000" kern="0" dirty="0" smtClean="0">
                          <a:solidFill>
                            <a:srgbClr val="000000"/>
                          </a:solidFill>
                          <a:effectLst/>
                          <a:latin typeface="Calibri" panose="020F0502020204030204"/>
                          <a:ea typeface="宋体" panose="02010600030101010101" pitchFamily="2" charset="-122"/>
                          <a:cs typeface="Times New Roman" panose="02020603050405020304"/>
                        </a:rPr>
                        <a:t>检查</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9466">
                <a:tc>
                  <a:txBody>
                    <a:bodyPr/>
                    <a:lstStyle/>
                    <a:p>
                      <a:pPr>
                        <a:buNone/>
                      </a:pPr>
                      <a:r>
                        <a:rPr lang="zh-CN" altLang="en-US" sz="1600" dirty="0" smtClean="0"/>
                        <a:t>编制《项目章程》，启动项目</a:t>
                      </a:r>
                      <a:endParaRPr lang="zh-CN" altLang="en-US" sz="1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黄为波</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defRPr/>
                      </a:pPr>
                      <a:r>
                        <a:rPr lang="zh-CN" altLang="zh-CN" sz="2000" kern="0" dirty="0" smtClean="0">
                          <a:solidFill>
                            <a:srgbClr val="000000"/>
                          </a:solidFill>
                          <a:effectLst/>
                          <a:latin typeface="+mn-lt"/>
                          <a:ea typeface="+mn-ea"/>
                          <a:cs typeface="Times New Roman" panose="02020603050405020304"/>
                        </a:rPr>
                        <a:t>通过组内</a:t>
                      </a:r>
                      <a:r>
                        <a:rPr lang="zh-CN" altLang="en-US" sz="2000" kern="0" dirty="0" smtClean="0">
                          <a:solidFill>
                            <a:srgbClr val="000000"/>
                          </a:solidFill>
                          <a:effectLst/>
                          <a:latin typeface="+mn-lt"/>
                          <a:ea typeface="+mn-ea"/>
                          <a:cs typeface="Times New Roman" panose="02020603050405020304"/>
                        </a:rPr>
                        <a:t>检查</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9466">
                <a:tc>
                  <a:txBody>
                    <a:bodyPr/>
                    <a:lstStyle/>
                    <a:p>
                      <a:pPr>
                        <a:buNone/>
                      </a:pPr>
                      <a:r>
                        <a:rPr lang="zh-CN" altLang="en-US" sz="1600" dirty="0" smtClean="0"/>
                        <a:t>编制《总体项目计划》</a:t>
                      </a:r>
                      <a:endParaRPr lang="zh-CN" altLang="en-US" sz="1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陈子卿</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a:t>
                      </a:r>
                      <a:r>
                        <a:rPr lang="zh-CN" sz="2000" kern="0" dirty="0" smtClean="0">
                          <a:solidFill>
                            <a:srgbClr val="000000"/>
                          </a:solidFill>
                          <a:effectLst/>
                          <a:latin typeface="Calibri" panose="020F0502020204030204"/>
                          <a:ea typeface="宋体" panose="02010600030101010101" pitchFamily="2" charset="-122"/>
                          <a:cs typeface="Times New Roman" panose="02020603050405020304"/>
                        </a:rPr>
                        <a:t>内</a:t>
                      </a:r>
                      <a:r>
                        <a:rPr lang="zh-CN" altLang="en-US" sz="2000" kern="0" dirty="0" smtClean="0">
                          <a:solidFill>
                            <a:srgbClr val="000000"/>
                          </a:solidFill>
                          <a:effectLst/>
                          <a:latin typeface="+mn-lt"/>
                          <a:ea typeface="+mn-ea"/>
                          <a:cs typeface="Times New Roman" panose="02020603050405020304"/>
                        </a:rPr>
                        <a:t>检查</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9466">
                <a:tc>
                  <a:txBody>
                    <a:bodyPr/>
                    <a:lstStyle/>
                    <a:p>
                      <a:pPr>
                        <a:buNone/>
                      </a:pPr>
                      <a:r>
                        <a:rPr lang="zh-CN" altLang="en-US" sz="1600" dirty="0" smtClean="0"/>
                        <a:t>编制《质量保证计划》</a:t>
                      </a:r>
                      <a:endParaRPr lang="zh-CN" altLang="en-US" sz="1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黄为波</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a:t>
                      </a:r>
                      <a:r>
                        <a:rPr lang="zh-CN" sz="2000" kern="0" dirty="0" smtClean="0">
                          <a:solidFill>
                            <a:srgbClr val="000000"/>
                          </a:solidFill>
                          <a:effectLst/>
                          <a:latin typeface="Calibri" panose="020F0502020204030204"/>
                          <a:ea typeface="宋体" panose="02010600030101010101" pitchFamily="2" charset="-122"/>
                          <a:cs typeface="Times New Roman" panose="02020603050405020304"/>
                        </a:rPr>
                        <a:t>内</a:t>
                      </a:r>
                      <a:r>
                        <a:rPr lang="zh-CN" altLang="en-US" sz="2000" kern="0" dirty="0" smtClean="0">
                          <a:solidFill>
                            <a:srgbClr val="000000"/>
                          </a:solidFill>
                          <a:effectLst/>
                          <a:latin typeface="+mn-lt"/>
                          <a:ea typeface="+mn-ea"/>
                          <a:cs typeface="Times New Roman" panose="02020603050405020304"/>
                        </a:rPr>
                        <a:t>检查</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9466">
                <a:tc>
                  <a:txBody>
                    <a:bodyPr/>
                    <a:lstStyle/>
                    <a:p>
                      <a:pPr>
                        <a:buNone/>
                      </a:pPr>
                      <a:r>
                        <a:rPr lang="zh-CN" altLang="en-US" sz="1600" dirty="0" smtClean="0"/>
                        <a:t>完成本项目《需求开发计划》</a:t>
                      </a:r>
                      <a:endParaRPr lang="zh-CN" altLang="en-US" sz="1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苏雨豪</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a:t>
                      </a:r>
                      <a:r>
                        <a:rPr lang="zh-CN" sz="2000" kern="0" dirty="0" smtClean="0">
                          <a:solidFill>
                            <a:srgbClr val="000000"/>
                          </a:solidFill>
                          <a:effectLst/>
                          <a:latin typeface="Calibri" panose="020F0502020204030204"/>
                          <a:ea typeface="宋体" panose="02010600030101010101" pitchFamily="2" charset="-122"/>
                          <a:cs typeface="Times New Roman" panose="02020603050405020304"/>
                        </a:rPr>
                        <a:t>内</a:t>
                      </a:r>
                      <a:r>
                        <a:rPr lang="zh-CN" altLang="en-US" sz="2000" kern="0" dirty="0" smtClean="0">
                          <a:solidFill>
                            <a:srgbClr val="000000"/>
                          </a:solidFill>
                          <a:effectLst/>
                          <a:latin typeface="+mn-lt"/>
                          <a:ea typeface="+mn-ea"/>
                          <a:cs typeface="Times New Roman" panose="02020603050405020304"/>
                        </a:rPr>
                        <a:t>检查</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9466">
                <a:tc>
                  <a:txBody>
                    <a:bodyPr/>
                    <a:lstStyle/>
                    <a:p>
                      <a:pPr>
                        <a:buNone/>
                      </a:pPr>
                      <a:r>
                        <a:rPr lang="zh-CN" altLang="en-US" sz="1600" dirty="0" smtClean="0"/>
                        <a:t>完成本项目《愿景与</a:t>
                      </a:r>
                      <a:r>
                        <a:rPr lang="zh-CN" altLang="en-US" sz="1600" kern="1200" dirty="0" smtClean="0">
                          <a:solidFill>
                            <a:schemeClr val="tx1"/>
                          </a:solidFill>
                          <a:latin typeface="+mn-lt"/>
                          <a:ea typeface="+mn-ea"/>
                          <a:cs typeface="+mn-cs"/>
                        </a:rPr>
                        <a:t>范围文档</a:t>
                      </a:r>
                      <a:r>
                        <a:rPr lang="zh-CN" altLang="en-US" sz="1600" dirty="0" smtClean="0"/>
                        <a:t>》</a:t>
                      </a:r>
                      <a:endParaRPr lang="zh-CN" altLang="en-US" sz="1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蔡峰</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9466">
                <a:tc>
                  <a:txBody>
                    <a:bodyPr/>
                    <a:lstStyle/>
                    <a:p>
                      <a:pPr>
                        <a:buNone/>
                      </a:pPr>
                      <a:r>
                        <a:rPr lang="zh-CN" altLang="en-US" sz="1600" dirty="0" smtClean="0"/>
                        <a:t>完成本项目《软件</a:t>
                      </a:r>
                      <a:r>
                        <a:rPr lang="zh-CN" altLang="en-US" sz="1600" kern="1200" dirty="0" smtClean="0">
                          <a:solidFill>
                            <a:schemeClr val="tx1"/>
                          </a:solidFill>
                          <a:latin typeface="+mn-lt"/>
                          <a:ea typeface="+mn-ea"/>
                          <a:cs typeface="+mn-cs"/>
                        </a:rPr>
                        <a:t>需求规格说明</a:t>
                      </a:r>
                      <a:r>
                        <a:rPr lang="zh-CN" altLang="en-US" sz="1600" dirty="0" smtClean="0"/>
                        <a:t>书》</a:t>
                      </a:r>
                      <a:endParaRPr lang="zh-CN" altLang="en-US" sz="1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黄为波</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9466">
                <a:tc>
                  <a:txBody>
                    <a:bodyPr/>
                    <a:lstStyle/>
                    <a:p>
                      <a:pPr>
                        <a:buNone/>
                      </a:pPr>
                      <a:r>
                        <a:rPr lang="zh-CN" altLang="en-US" sz="1600" dirty="0" smtClean="0"/>
                        <a:t>完成本项目《</a:t>
                      </a:r>
                      <a:r>
                        <a:rPr lang="zh-CN" altLang="en-US" sz="1600" kern="1200" dirty="0" smtClean="0">
                          <a:solidFill>
                            <a:schemeClr val="tx1"/>
                          </a:solidFill>
                          <a:latin typeface="+mn-lt"/>
                          <a:ea typeface="+mn-ea"/>
                          <a:cs typeface="+mn-cs"/>
                        </a:rPr>
                        <a:t>测试用例</a:t>
                      </a:r>
                      <a:r>
                        <a:rPr lang="zh-CN" altLang="en-US" sz="1600" dirty="0" smtClean="0"/>
                        <a:t>》</a:t>
                      </a:r>
                      <a:endParaRPr lang="zh-CN" altLang="en-US" sz="1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黄为波</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9466">
                <a:tc>
                  <a:txBody>
                    <a:bodyPr/>
                    <a:lstStyle/>
                    <a:p>
                      <a:pPr>
                        <a:buNone/>
                      </a:pPr>
                      <a:r>
                        <a:rPr lang="zh-CN" sz="1600" dirty="0" smtClean="0">
                          <a:solidFill>
                            <a:schemeClr val="tx1"/>
                          </a:solidFill>
                          <a:uFillTx/>
                          <a:ea typeface="宋体" panose="02010600030101010101" pitchFamily="2" charset="-122"/>
                          <a:sym typeface="+mn-ea"/>
                        </a:rPr>
                        <a:t>完成本项目</a:t>
                      </a:r>
                      <a:r>
                        <a:rPr lang="zh-CN" sz="1600" kern="1200" dirty="0" smtClean="0">
                          <a:solidFill>
                            <a:schemeClr val="tx1"/>
                          </a:solidFill>
                          <a:latin typeface="+mn-lt"/>
                          <a:ea typeface="+mn-ea"/>
                          <a:cs typeface="+mn-cs"/>
                          <a:sym typeface="+mn-ea"/>
                        </a:rPr>
                        <a:t>《用户手册》</a:t>
                      </a:r>
                      <a:endParaRPr lang="zh-CN" altLang="en-US" sz="1600" kern="1200" dirty="0">
                        <a:solidFill>
                          <a:schemeClr val="tx1"/>
                        </a:solidFill>
                        <a:latin typeface="+mn-lt"/>
                        <a:ea typeface="+mn-ea"/>
                        <a:cs typeface="+mn-cs"/>
                        <a:sym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蔡峰</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9466">
                <a:tc>
                  <a:txBody>
                    <a:bodyPr/>
                    <a:lstStyle/>
                    <a:p>
                      <a:pPr>
                        <a:buNone/>
                      </a:pPr>
                      <a:r>
                        <a:rPr lang="zh-CN" sz="1600" kern="1200" dirty="0" smtClean="0">
                          <a:solidFill>
                            <a:schemeClr val="tx1"/>
                          </a:solidFill>
                          <a:latin typeface="+mn-lt"/>
                          <a:ea typeface="+mn-ea"/>
                          <a:cs typeface="+mn-cs"/>
                          <a:sym typeface="+mn-ea"/>
                        </a:rPr>
                        <a:t>完成本项目《需求变更影响报告》</a:t>
                      </a:r>
                      <a:endParaRPr lang="zh-CN" altLang="en-US" sz="1600" kern="1200" dirty="0">
                        <a:solidFill>
                          <a:schemeClr val="tx1"/>
                        </a:solidFill>
                        <a:latin typeface="+mn-lt"/>
                        <a:ea typeface="+mn-ea"/>
                        <a:cs typeface="+mn-cs"/>
                        <a:sym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kern="1200" dirty="0">
                          <a:solidFill>
                            <a:schemeClr val="tx1"/>
                          </a:solidFill>
                          <a:latin typeface="+mn-lt"/>
                          <a:ea typeface="+mn-ea"/>
                          <a:cs typeface="+mn-cs"/>
                        </a:rPr>
                        <a:t>苏雨豪</a:t>
                      </a:r>
                      <a:endParaRPr lang="zh-CN" sz="1600" kern="1200" dirty="0">
                        <a:solidFill>
                          <a:schemeClr val="tx1"/>
                        </a:solidFill>
                        <a:latin typeface="+mn-lt"/>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9466">
                <a:tc>
                  <a:txBody>
                    <a:bodyPr/>
                    <a:lstStyle/>
                    <a:p>
                      <a:pPr>
                        <a:buNone/>
                      </a:pPr>
                      <a:r>
                        <a:rPr lang="zh-CN" sz="1600" dirty="0" smtClean="0">
                          <a:solidFill>
                            <a:schemeClr val="tx1"/>
                          </a:solidFill>
                          <a:uFillTx/>
                          <a:ea typeface="宋体" panose="02010600030101010101" pitchFamily="2" charset="-122"/>
                          <a:sym typeface="+mn-ea"/>
                        </a:rPr>
                        <a:t>完成本项目《系统设计说明书》</a:t>
                      </a:r>
                      <a:endParaRPr lang="zh-CN" altLang="en-US" sz="1600" dirty="0">
                        <a:solidFill>
                          <a:schemeClr val="tx1"/>
                        </a:solidFill>
                        <a:uFillTx/>
                        <a:ea typeface="宋体" panose="02010600030101010101" pitchFamily="2" charset="-122"/>
                        <a:sym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陈子卿</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defRPr/>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a:t>
                      </a:r>
                      <a:r>
                        <a:rPr lang="zh-CN" sz="2000" kern="0" dirty="0" smtClean="0">
                          <a:solidFill>
                            <a:srgbClr val="000000"/>
                          </a:solidFill>
                          <a:effectLst/>
                          <a:latin typeface="Calibri" panose="020F0502020204030204"/>
                          <a:ea typeface="宋体" panose="02010600030101010101" pitchFamily="2" charset="-122"/>
                          <a:cs typeface="Times New Roman" panose="02020603050405020304"/>
                        </a:rPr>
                        <a:t>内</a:t>
                      </a:r>
                      <a:r>
                        <a:rPr lang="zh-CN" altLang="en-US" sz="2000" kern="0" dirty="0" smtClean="0">
                          <a:solidFill>
                            <a:srgbClr val="000000"/>
                          </a:solidFill>
                          <a:effectLst/>
                          <a:latin typeface="+mn-lt"/>
                          <a:ea typeface="+mn-ea"/>
                          <a:cs typeface="Times New Roman" panose="02020603050405020304"/>
                        </a:rPr>
                        <a:t>检查</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smtClean="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9466">
                <a:tc>
                  <a:txBody>
                    <a:bodyPr/>
                    <a:lstStyle/>
                    <a:p>
                      <a:pPr marL="0" marR="0" lvl="0" indent="0" algn="l" defTabSz="1088390" rtl="0" eaLnBrk="1" fontAlgn="auto" latinLnBrk="0" hangingPunct="1">
                        <a:lnSpc>
                          <a:spcPct val="100000"/>
                        </a:lnSpc>
                        <a:spcBef>
                          <a:spcPts val="0"/>
                        </a:spcBef>
                        <a:spcAft>
                          <a:spcPts val="0"/>
                        </a:spcAft>
                        <a:buClrTx/>
                        <a:buSzTx/>
                        <a:buFontTx/>
                        <a:buNone/>
                        <a:defRPr/>
                      </a:pPr>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mn-ea"/>
                          <a:cs typeface="+mn-cs"/>
                        </a:rPr>
                        <a:t>《测试计划》</a:t>
                      </a:r>
                      <a:endParaRPr lang="zh-CN" altLang="zh-CN" sz="1600" kern="1200" dirty="0" smtClean="0">
                        <a:solidFill>
                          <a:schemeClr val="tx1"/>
                        </a:solidFill>
                        <a:uFillTx/>
                        <a:latin typeface="+mn-lt"/>
                        <a:ea typeface="+mn-ea"/>
                        <a:cs typeface="+mn-cs"/>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altLang="en-US" sz="2000" kern="100" dirty="0" smtClean="0">
                          <a:solidFill>
                            <a:srgbClr val="000000"/>
                          </a:solidFill>
                          <a:effectLst/>
                          <a:latin typeface="Calibri" panose="020F0502020204030204"/>
                          <a:ea typeface="宋体" panose="02010600030101010101" pitchFamily="2" charset="-122"/>
                          <a:cs typeface="Times New Roman" panose="02020603050405020304"/>
                        </a:rPr>
                        <a:t>苏雨豪</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defRPr/>
                      </a:pPr>
                      <a:r>
                        <a:rPr lang="zh-CN" altLang="zh-CN" sz="2000" kern="0" dirty="0" smtClean="0">
                          <a:solidFill>
                            <a:srgbClr val="000000"/>
                          </a:solidFill>
                          <a:effectLst/>
                          <a:latin typeface="+mn-lt"/>
                          <a:ea typeface="+mn-ea"/>
                          <a:cs typeface="Times New Roman" panose="02020603050405020304"/>
                        </a:rPr>
                        <a:t>通过组内</a:t>
                      </a:r>
                      <a:r>
                        <a:rPr lang="zh-CN" altLang="en-US" sz="2000" kern="0" dirty="0" smtClean="0">
                          <a:solidFill>
                            <a:srgbClr val="000000"/>
                          </a:solidFill>
                          <a:effectLst/>
                          <a:latin typeface="+mn-lt"/>
                          <a:ea typeface="+mn-ea"/>
                          <a:cs typeface="Times New Roman" panose="02020603050405020304"/>
                        </a:rPr>
                        <a:t>检查</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altLang="en-US" sz="2000" kern="100" dirty="0" smtClean="0">
                          <a:solidFill>
                            <a:srgbClr val="000000"/>
                          </a:solidFill>
                          <a:effectLst/>
                          <a:latin typeface="Calibri" panose="020F0502020204030204"/>
                          <a:ea typeface="宋体" panose="02010600030101010101" pitchFamily="2" charset="-122"/>
                          <a:cs typeface="Times New Roman" panose="02020603050405020304"/>
                        </a:rPr>
                        <a:t>通过最终评审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9466">
                <a:tc>
                  <a:txBody>
                    <a:bodyPr/>
                    <a:lstStyle/>
                    <a:p>
                      <a:pPr marL="0" marR="0" lvl="0" indent="0" algn="l" defTabSz="1088390" rtl="0" eaLnBrk="1" fontAlgn="auto" latinLnBrk="0" hangingPunct="1">
                        <a:lnSpc>
                          <a:spcPct val="100000"/>
                        </a:lnSpc>
                        <a:spcBef>
                          <a:spcPts val="0"/>
                        </a:spcBef>
                        <a:spcAft>
                          <a:spcPts val="0"/>
                        </a:spcAft>
                        <a:buClrTx/>
                        <a:buSzTx/>
                        <a:buFontTx/>
                        <a:buNone/>
                        <a:defRPr/>
                      </a:pPr>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mn-ea"/>
                          <a:cs typeface="+mn-cs"/>
                        </a:rPr>
                        <a:t>《工程部署计划》</a:t>
                      </a:r>
                      <a:endParaRPr lang="zh-CN" altLang="zh-CN" sz="1600" kern="1200" dirty="0" smtClean="0">
                        <a:solidFill>
                          <a:schemeClr val="tx1"/>
                        </a:solidFill>
                        <a:uFillTx/>
                        <a:latin typeface="+mn-lt"/>
                        <a:ea typeface="+mn-ea"/>
                        <a:cs typeface="+mn-cs"/>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defRPr/>
                      </a:pPr>
                      <a:r>
                        <a:rPr lang="zh-CN" altLang="en-US" sz="2000" kern="100" dirty="0" smtClean="0">
                          <a:solidFill>
                            <a:srgbClr val="000000"/>
                          </a:solidFill>
                          <a:effectLst/>
                          <a:latin typeface="+mn-lt"/>
                          <a:ea typeface="+mn-ea"/>
                          <a:cs typeface="Times New Roman" panose="02020603050405020304"/>
                        </a:rPr>
                        <a:t>苏雨豪</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defRPr/>
                      </a:pPr>
                      <a:r>
                        <a:rPr lang="zh-CN" altLang="zh-CN" sz="2000" kern="0" dirty="0" smtClean="0">
                          <a:solidFill>
                            <a:srgbClr val="000000"/>
                          </a:solidFill>
                          <a:effectLst/>
                          <a:latin typeface="+mn-lt"/>
                          <a:ea typeface="+mn-ea"/>
                          <a:cs typeface="Times New Roman" panose="02020603050405020304"/>
                        </a:rPr>
                        <a:t>通过组内</a:t>
                      </a:r>
                      <a:r>
                        <a:rPr lang="zh-CN" altLang="en-US" sz="2000" kern="0" dirty="0" smtClean="0">
                          <a:solidFill>
                            <a:srgbClr val="000000"/>
                          </a:solidFill>
                          <a:effectLst/>
                          <a:latin typeface="+mn-lt"/>
                          <a:ea typeface="+mn-ea"/>
                          <a:cs typeface="Times New Roman" panose="02020603050405020304"/>
                        </a:rPr>
                        <a:t>检查</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defRPr/>
                      </a:pPr>
                      <a:r>
                        <a:rPr lang="zh-CN" altLang="en-US" sz="2000" kern="100" dirty="0" smtClean="0">
                          <a:solidFill>
                            <a:srgbClr val="000000"/>
                          </a:solidFill>
                          <a:effectLst/>
                          <a:latin typeface="+mn-lt"/>
                          <a:ea typeface="+mn-ea"/>
                          <a:cs typeface="Times New Roman" panose="02020603050405020304"/>
                        </a:rPr>
                        <a:t>通过最终评审</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9466">
                <a:tc>
                  <a:txBody>
                    <a:bodyPr/>
                    <a:lstStyle/>
                    <a:p>
                      <a:pPr marL="0" marR="0" lvl="0" indent="0" algn="l" defTabSz="1088390" rtl="0" eaLnBrk="1" fontAlgn="auto" latinLnBrk="0" hangingPunct="1">
                        <a:lnSpc>
                          <a:spcPct val="100000"/>
                        </a:lnSpc>
                        <a:spcBef>
                          <a:spcPts val="0"/>
                        </a:spcBef>
                        <a:spcAft>
                          <a:spcPts val="0"/>
                        </a:spcAft>
                        <a:buClrTx/>
                        <a:buSzTx/>
                        <a:buFontTx/>
                        <a:buNone/>
                        <a:defRPr/>
                      </a:pPr>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mn-ea"/>
                          <a:cs typeface="+mn-cs"/>
                        </a:rPr>
                        <a:t>《培训计划》</a:t>
                      </a:r>
                      <a:endParaRPr lang="zh-CN" altLang="zh-CN" sz="1600" kern="1200" dirty="0" smtClean="0">
                        <a:solidFill>
                          <a:schemeClr val="tx1"/>
                        </a:solidFill>
                        <a:uFillTx/>
                        <a:latin typeface="+mn-lt"/>
                        <a:ea typeface="+mn-ea"/>
                        <a:cs typeface="+mn-cs"/>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defRPr/>
                      </a:pPr>
                      <a:r>
                        <a:rPr lang="zh-CN" altLang="en-US" sz="2000" kern="100" dirty="0" smtClean="0">
                          <a:solidFill>
                            <a:srgbClr val="000000"/>
                          </a:solidFill>
                          <a:effectLst/>
                          <a:latin typeface="+mn-lt"/>
                          <a:ea typeface="+mn-ea"/>
                          <a:cs typeface="Times New Roman" panose="02020603050405020304"/>
                        </a:rPr>
                        <a:t>苏雨豪</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defRPr/>
                      </a:pPr>
                      <a:r>
                        <a:rPr lang="zh-CN" altLang="zh-CN" sz="2000" kern="0" dirty="0" smtClean="0">
                          <a:solidFill>
                            <a:srgbClr val="000000"/>
                          </a:solidFill>
                          <a:effectLst/>
                          <a:latin typeface="+mn-lt"/>
                          <a:ea typeface="+mn-ea"/>
                          <a:cs typeface="Times New Roman" panose="02020603050405020304"/>
                        </a:rPr>
                        <a:t>通过组内</a:t>
                      </a:r>
                      <a:r>
                        <a:rPr lang="zh-CN" altLang="en-US" sz="2000" kern="0" dirty="0" smtClean="0">
                          <a:solidFill>
                            <a:srgbClr val="000000"/>
                          </a:solidFill>
                          <a:effectLst/>
                          <a:latin typeface="+mn-lt"/>
                          <a:ea typeface="+mn-ea"/>
                          <a:cs typeface="Times New Roman" panose="02020603050405020304"/>
                        </a:rPr>
                        <a:t>检查</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defRPr/>
                      </a:pPr>
                      <a:r>
                        <a:rPr lang="zh-CN" altLang="en-US" sz="2000" kern="100" dirty="0" smtClean="0">
                          <a:solidFill>
                            <a:srgbClr val="000000"/>
                          </a:solidFill>
                          <a:effectLst/>
                          <a:latin typeface="+mn-lt"/>
                          <a:ea typeface="+mn-ea"/>
                          <a:cs typeface="Times New Roman" panose="02020603050405020304"/>
                        </a:rPr>
                        <a:t>通过最终评审</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9466">
                <a:tc>
                  <a:txBody>
                    <a:bodyPr/>
                    <a:lstStyle/>
                    <a:p>
                      <a:pPr marL="0" marR="0" lvl="0" indent="0" algn="l" defTabSz="1088390" rtl="0" eaLnBrk="1" fontAlgn="auto" latinLnBrk="0" hangingPunct="1">
                        <a:lnSpc>
                          <a:spcPct val="100000"/>
                        </a:lnSpc>
                        <a:spcBef>
                          <a:spcPts val="0"/>
                        </a:spcBef>
                        <a:spcAft>
                          <a:spcPts val="0"/>
                        </a:spcAft>
                        <a:buClrTx/>
                        <a:buSzTx/>
                        <a:buFontTx/>
                        <a:buNone/>
                        <a:defRPr/>
                      </a:pPr>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mn-ea"/>
                          <a:cs typeface="+mn-cs"/>
                        </a:rPr>
                        <a:t>《系统维护计划》</a:t>
                      </a:r>
                      <a:endParaRPr lang="zh-CN" altLang="zh-CN" sz="1600" kern="1200" dirty="0" smtClean="0">
                        <a:solidFill>
                          <a:schemeClr val="tx1"/>
                        </a:solidFill>
                        <a:uFillTx/>
                        <a:latin typeface="+mn-lt"/>
                        <a:ea typeface="+mn-ea"/>
                        <a:cs typeface="+mn-cs"/>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defRPr/>
                      </a:pPr>
                      <a:r>
                        <a:rPr lang="zh-CN" altLang="en-US" sz="2000" kern="100" dirty="0" smtClean="0">
                          <a:solidFill>
                            <a:srgbClr val="000000"/>
                          </a:solidFill>
                          <a:effectLst/>
                          <a:latin typeface="+mn-lt"/>
                          <a:ea typeface="+mn-ea"/>
                          <a:cs typeface="Times New Roman" panose="02020603050405020304"/>
                        </a:rPr>
                        <a:t>苏雨豪</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defRPr/>
                      </a:pPr>
                      <a:r>
                        <a:rPr lang="zh-CN" altLang="zh-CN" sz="2000" kern="0" dirty="0" smtClean="0">
                          <a:solidFill>
                            <a:srgbClr val="000000"/>
                          </a:solidFill>
                          <a:effectLst/>
                          <a:latin typeface="+mn-lt"/>
                          <a:ea typeface="+mn-ea"/>
                          <a:cs typeface="Times New Roman" panose="02020603050405020304"/>
                        </a:rPr>
                        <a:t>通过组内</a:t>
                      </a:r>
                      <a:r>
                        <a:rPr lang="zh-CN" altLang="en-US" sz="2000" kern="0" dirty="0" smtClean="0">
                          <a:solidFill>
                            <a:srgbClr val="000000"/>
                          </a:solidFill>
                          <a:effectLst/>
                          <a:latin typeface="+mn-lt"/>
                          <a:ea typeface="+mn-ea"/>
                          <a:cs typeface="Times New Roman" panose="02020603050405020304"/>
                        </a:rPr>
                        <a:t>检查</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defRPr/>
                      </a:pPr>
                      <a:r>
                        <a:rPr lang="zh-CN" altLang="en-US" sz="2000" kern="100" dirty="0" smtClean="0">
                          <a:solidFill>
                            <a:srgbClr val="000000"/>
                          </a:solidFill>
                          <a:effectLst/>
                          <a:latin typeface="+mn-lt"/>
                          <a:ea typeface="+mn-ea"/>
                          <a:cs typeface="Times New Roman" panose="02020603050405020304"/>
                        </a:rPr>
                        <a:t>通过最终评审</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9466">
                <a:tc>
                  <a:txBody>
                    <a:bodyPr/>
                    <a:lstStyle/>
                    <a:p>
                      <a:pPr marL="0" marR="0" lvl="0" indent="0" algn="l" defTabSz="1088390" rtl="0" eaLnBrk="1" fontAlgn="auto" latinLnBrk="0" hangingPunct="1">
                        <a:lnSpc>
                          <a:spcPct val="100000"/>
                        </a:lnSpc>
                        <a:spcBef>
                          <a:spcPts val="0"/>
                        </a:spcBef>
                        <a:spcAft>
                          <a:spcPts val="0"/>
                        </a:spcAft>
                        <a:buClrTx/>
                        <a:buSzTx/>
                        <a:buFontTx/>
                        <a:buNone/>
                        <a:defRPr/>
                      </a:pPr>
                      <a:r>
                        <a:rPr lang="zh-CN" altLang="zh-CN" sz="1600" dirty="0" smtClean="0">
                          <a:solidFill>
                            <a:schemeClr val="tx1"/>
                          </a:solidFill>
                          <a:uFillTx/>
                          <a:ea typeface="+mn-ea"/>
                          <a:sym typeface="+mn-ea"/>
                        </a:rPr>
                        <a:t>提交《项目总结报告》</a:t>
                      </a:r>
                      <a:endParaRPr lang="zh-CN" altLang="en-US" sz="1600" dirty="0" smtClean="0">
                        <a:solidFill>
                          <a:schemeClr val="tx1"/>
                        </a:solidFill>
                        <a:uFillTx/>
                        <a:ea typeface="+mn-ea"/>
                        <a:sym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altLang="en-US" sz="2000" kern="100" dirty="0" smtClean="0">
                          <a:solidFill>
                            <a:srgbClr val="000000"/>
                          </a:solidFill>
                          <a:effectLst/>
                          <a:latin typeface="Calibri" panose="020F0502020204030204"/>
                          <a:ea typeface="宋体" panose="02010600030101010101" pitchFamily="2" charset="-122"/>
                          <a:cs typeface="Times New Roman" panose="02020603050405020304"/>
                        </a:rPr>
                        <a:t>黄为波</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defRPr/>
                      </a:pPr>
                      <a:r>
                        <a:rPr lang="zh-CN" altLang="zh-CN" sz="2000" kern="0" dirty="0" smtClean="0">
                          <a:solidFill>
                            <a:srgbClr val="000000"/>
                          </a:solidFill>
                          <a:effectLst/>
                          <a:latin typeface="+mn-lt"/>
                          <a:ea typeface="+mn-ea"/>
                          <a:cs typeface="Times New Roman" panose="02020603050405020304"/>
                        </a:rPr>
                        <a:t>通过组内评审会议</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defRPr/>
                      </a:pPr>
                      <a:r>
                        <a:rPr lang="zh-CN" altLang="en-US" sz="2000" kern="100" dirty="0" smtClean="0">
                          <a:solidFill>
                            <a:srgbClr val="000000"/>
                          </a:solidFill>
                          <a:effectLst/>
                          <a:latin typeface="+mn-lt"/>
                          <a:ea typeface="+mn-ea"/>
                          <a:cs typeface="Times New Roman" panose="02020603050405020304"/>
                        </a:rPr>
                        <a:t>通过最终评审</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7" name="TextBox 6"/>
          <p:cNvSpPr txBox="1"/>
          <p:nvPr/>
        </p:nvSpPr>
        <p:spPr>
          <a:xfrm>
            <a:off x="6383238" y="134194"/>
            <a:ext cx="5142915" cy="800219"/>
          </a:xfrm>
          <a:prstGeom prst="rect">
            <a:avLst/>
          </a:prstGeom>
          <a:noFill/>
        </p:spPr>
        <p:txBody>
          <a:bodyPr wrap="square" rtlCol="0">
            <a:spAutoFit/>
          </a:bodyPr>
          <a:lstStyle/>
          <a:p>
            <a:pPr>
              <a:lnSpc>
                <a:spcPct val="115000"/>
              </a:lnSpc>
              <a:spcAft>
                <a:spcPts val="1000"/>
              </a:spcAft>
            </a:pPr>
            <a:r>
              <a:rPr lang="zh-CN" altLang="zh-CN" sz="2000" dirty="0">
                <a:latin typeface="Cambria" panose="02040503050406030204" pitchFamily="18" charset="0"/>
                <a:ea typeface="等线" panose="02010600030101010101" pitchFamily="2" charset="-122"/>
                <a:cs typeface="Times New Roman" panose="02020603050405020304" pitchFamily="18" charset="0"/>
              </a:rPr>
              <a:t>软件质量保证计划中规定的每一个任务的负责单位或成员的责任如下：</a:t>
            </a:r>
            <a:endParaRPr lang="zh-CN" altLang="zh-CN" sz="2000" dirty="0">
              <a:latin typeface="Cambria" panose="02040503050406030204" pitchFamily="18" charset="0"/>
              <a:ea typeface="宋体" panose="02010600030101010101" pitchFamily="2" charset="-122"/>
              <a:cs typeface="Times New Roman" panose="02020603050405020304" pitchFamily="18" charset="0"/>
            </a:endParaRPr>
          </a:p>
        </p:txBody>
      </p:sp>
    </p:spTree>
  </p:cSld>
  <p:clrMapOvr>
    <a:masterClrMapping/>
  </p:clrMapOvr>
  <p:transition spd="slow" advClick="0" advTm="0">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3.5</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范围</a:t>
            </a:r>
            <a:r>
              <a:rPr lang="zh-CN" altLang="en-US" sz="2665" dirty="0" smtClean="0">
                <a:solidFill>
                  <a:srgbClr val="183A5D"/>
                </a:solidFill>
                <a:latin typeface="微软雅黑" panose="020B0503020204020204" pitchFamily="34" charset="-122"/>
                <a:ea typeface="微软雅黑" panose="020B0503020204020204" pitchFamily="34" charset="-122"/>
              </a:rPr>
              <a:t>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8" name="表格 7"/>
          <p:cNvGraphicFramePr/>
          <p:nvPr/>
        </p:nvGraphicFramePr>
        <p:xfrm>
          <a:off x="550590" y="827638"/>
          <a:ext cx="11234420" cy="5870053"/>
        </p:xfrm>
        <a:graphic>
          <a:graphicData uri="http://schemas.openxmlformats.org/drawingml/2006/table">
            <a:tbl>
              <a:tblPr firstRow="1" bandRow="1">
                <a:tableStyleId>{5C22544A-7EE6-4342-B048-85BDC9FD1C3A}</a:tableStyleId>
              </a:tblPr>
              <a:tblGrid>
                <a:gridCol w="5617210"/>
                <a:gridCol w="5617210"/>
              </a:tblGrid>
              <a:tr h="411480">
                <a:tc>
                  <a:txBody>
                    <a:bodyPr/>
                    <a:lstStyle/>
                    <a:p>
                      <a:pPr>
                        <a:buNone/>
                      </a:pPr>
                      <a:r>
                        <a:rPr lang="zh-CN" altLang="en-US" sz="1600" dirty="0"/>
                        <a:t>阶段</a:t>
                      </a:r>
                      <a:endParaRPr lang="zh-CN" altLang="en-US" sz="1600" dirty="0"/>
                    </a:p>
                  </a:txBody>
                  <a:tcPr/>
                </a:tc>
                <a:tc>
                  <a:txBody>
                    <a:bodyPr/>
                    <a:lstStyle/>
                    <a:p>
                      <a:pPr>
                        <a:buNone/>
                      </a:pPr>
                      <a:r>
                        <a:rPr lang="zh-CN" altLang="en-US" sz="1600"/>
                        <a:t>交付物</a:t>
                      </a:r>
                      <a:endParaRPr lang="zh-CN" altLang="en-US" sz="1600"/>
                    </a:p>
                  </a:txBody>
                  <a:tcPr/>
                </a:tc>
              </a:tr>
              <a:tr h="385460">
                <a:tc>
                  <a:txBody>
                    <a:bodyPr/>
                    <a:lstStyle/>
                    <a:p>
                      <a:pPr algn="ctr">
                        <a:buNone/>
                      </a:pPr>
                      <a:r>
                        <a:rPr lang="zh-CN" sz="1600" dirty="0" smtClean="0">
                          <a:solidFill>
                            <a:schemeClr val="tx1"/>
                          </a:solidFill>
                          <a:uFillTx/>
                          <a:ea typeface="宋体" panose="02010600030101010101" pitchFamily="2" charset="-122"/>
                          <a:sym typeface="+mn-ea"/>
                        </a:rPr>
                        <a:t>可行性分析阶段</a:t>
                      </a:r>
                      <a:endParaRPr lang="zh-CN" altLang="en-US" sz="1600" dirty="0">
                        <a:solidFill>
                          <a:schemeClr val="tx1"/>
                        </a:solidFill>
                        <a:uFillTx/>
                        <a:ea typeface="宋体" panose="02010600030101010101" pitchFamily="2" charset="-122"/>
                        <a:sym typeface="+mn-ea"/>
                      </a:endParaRPr>
                    </a:p>
                  </a:txBody>
                  <a:tcPr/>
                </a:tc>
                <a:tc>
                  <a:txBody>
                    <a:bodyPr/>
                    <a:lstStyle/>
                    <a:p>
                      <a:pPr>
                        <a:buNone/>
                      </a:pPr>
                      <a:r>
                        <a:rPr lang="zh-CN" sz="1600" dirty="0" smtClean="0">
                          <a:solidFill>
                            <a:schemeClr val="tx1"/>
                          </a:solidFill>
                          <a:uFillTx/>
                          <a:ea typeface="宋体" panose="02010600030101010101" pitchFamily="2" charset="-122"/>
                          <a:sym typeface="+mn-ea"/>
                        </a:rPr>
                        <a:t>编制适合小组能力和完成目标的《可行性分析报告》</a:t>
                      </a:r>
                      <a:endParaRPr lang="zh-CN" altLang="en-US" sz="1600" dirty="0">
                        <a:solidFill>
                          <a:schemeClr val="tx1"/>
                        </a:solidFill>
                        <a:uFillTx/>
                        <a:ea typeface="宋体" panose="02010600030101010101" pitchFamily="2" charset="-122"/>
                        <a:sym typeface="+mn-ea"/>
                      </a:endParaRPr>
                    </a:p>
                  </a:txBody>
                  <a:tcPr/>
                </a:tc>
              </a:tr>
              <a:tr h="365760">
                <a:tc rowSpan="3">
                  <a:txBody>
                    <a:bodyPr/>
                    <a:lstStyle/>
                    <a:p>
                      <a:pPr algn="ctr">
                        <a:buNone/>
                      </a:pPr>
                      <a:r>
                        <a:rPr lang="zh-CN" sz="1600" dirty="0">
                          <a:solidFill>
                            <a:schemeClr val="tx1"/>
                          </a:solidFill>
                          <a:uFillTx/>
                          <a:ea typeface="宋体" panose="02010600030101010101" pitchFamily="2" charset="-122"/>
                          <a:sym typeface="+mn-ea"/>
                        </a:rPr>
                        <a:t>项目总体计划阶段</a:t>
                      </a:r>
                      <a:endParaRPr lang="zh-CN" altLang="en-US" sz="1600" dirty="0">
                        <a:solidFill>
                          <a:schemeClr val="tx1"/>
                        </a:solidFill>
                        <a:uFillTx/>
                        <a:ea typeface="宋体" panose="02010600030101010101" pitchFamily="2" charset="-122"/>
                        <a:sym typeface="+mn-ea"/>
                      </a:endParaRPr>
                    </a:p>
                  </a:txBody>
                  <a:tcPr/>
                </a:tc>
                <a:tc>
                  <a:txBody>
                    <a:bodyPr/>
                    <a:lstStyle/>
                    <a:p>
                      <a:pPr>
                        <a:buNone/>
                      </a:pPr>
                      <a:r>
                        <a:rPr lang="zh-CN" altLang="en-US" sz="1600" dirty="0" smtClean="0"/>
                        <a:t>编制《项目章程》，启动项目</a:t>
                      </a:r>
                      <a:endParaRPr lang="zh-CN" altLang="en-US" sz="1600" dirty="0"/>
                    </a:p>
                  </a:txBody>
                  <a:tcPr/>
                </a:tc>
              </a:tr>
              <a:tr h="365760">
                <a:tc vMerge="1">
                  <a:tcPr/>
                </a:tc>
                <a:tc>
                  <a:txBody>
                    <a:bodyPr/>
                    <a:lstStyle/>
                    <a:p>
                      <a:pPr>
                        <a:buNone/>
                      </a:pPr>
                      <a:r>
                        <a:rPr lang="zh-CN" altLang="en-US" sz="1600" dirty="0"/>
                        <a:t>编制《总体项目计划》</a:t>
                      </a:r>
                      <a:endParaRPr lang="zh-CN" altLang="en-US" sz="1600" dirty="0"/>
                    </a:p>
                  </a:txBody>
                  <a:tcPr/>
                </a:tc>
              </a:tr>
              <a:tr h="365760">
                <a:tc vMerge="1">
                  <a:tcPr/>
                </a:tc>
                <a:tc>
                  <a:txBody>
                    <a:bodyPr/>
                    <a:lstStyle/>
                    <a:p>
                      <a:pPr>
                        <a:buNone/>
                      </a:pPr>
                      <a:r>
                        <a:rPr lang="zh-CN" altLang="en-US" sz="1600" dirty="0"/>
                        <a:t>编制《质量保证计划》</a:t>
                      </a:r>
                      <a:endParaRPr lang="zh-CN" altLang="en-US" sz="1600" dirty="0"/>
                    </a:p>
                  </a:txBody>
                  <a:tcPr/>
                </a:tc>
              </a:tr>
              <a:tr h="365760">
                <a:tc rowSpan="5">
                  <a:txBody>
                    <a:bodyPr/>
                    <a:lstStyle/>
                    <a:p>
                      <a:pPr algn="ctr">
                        <a:buNone/>
                      </a:pPr>
                      <a:r>
                        <a:rPr lang="zh-CN" sz="1600" dirty="0">
                          <a:solidFill>
                            <a:schemeClr val="tx1"/>
                          </a:solidFill>
                          <a:uFillTx/>
                          <a:ea typeface="宋体" panose="02010600030101010101" pitchFamily="2" charset="-122"/>
                          <a:sym typeface="+mn-ea"/>
                        </a:rPr>
                        <a:t>需求分析阶段</a:t>
                      </a:r>
                      <a:endParaRPr lang="zh-CN" altLang="en-US" sz="1600" dirty="0">
                        <a:solidFill>
                          <a:schemeClr val="tx1"/>
                        </a:solidFill>
                        <a:uFillTx/>
                        <a:ea typeface="宋体" panose="02010600030101010101" pitchFamily="2" charset="-122"/>
                        <a:sym typeface="+mn-ea"/>
                      </a:endParaRPr>
                    </a:p>
                  </a:txBody>
                  <a:tcPr/>
                </a:tc>
                <a:tc>
                  <a:txBody>
                    <a:bodyPr/>
                    <a:lstStyle/>
                    <a:p>
                      <a:pPr>
                        <a:buNone/>
                      </a:pPr>
                      <a:r>
                        <a:rPr lang="zh-CN" altLang="en-US" sz="1600" dirty="0"/>
                        <a:t>完成本项目《需求开发计划》</a:t>
                      </a:r>
                      <a:endParaRPr lang="zh-CN" altLang="en-US" sz="1600" dirty="0"/>
                    </a:p>
                  </a:txBody>
                  <a:tcPr/>
                </a:tc>
              </a:tr>
              <a:tr h="379193">
                <a:tc vMerge="1">
                  <a:tcPr/>
                </a:tc>
                <a:tc>
                  <a:txBody>
                    <a:bodyPr/>
                    <a:lstStyle/>
                    <a:p>
                      <a:pPr>
                        <a:buNone/>
                      </a:pPr>
                      <a:r>
                        <a:rPr lang="zh-CN" altLang="en-US" sz="1600" dirty="0"/>
                        <a:t>完成本项目</a:t>
                      </a:r>
                      <a:r>
                        <a:rPr lang="zh-CN" altLang="en-US" sz="1600" dirty="0" smtClean="0"/>
                        <a:t>《愿景与范围文档》</a:t>
                      </a:r>
                      <a:endParaRPr lang="zh-CN" altLang="en-US" sz="1600" dirty="0"/>
                    </a:p>
                  </a:txBody>
                  <a:tcPr/>
                </a:tc>
              </a:tr>
              <a:tr h="365760">
                <a:tc vMerge="1">
                  <a:tcPr/>
                </a:tc>
                <a:tc>
                  <a:txBody>
                    <a:bodyPr/>
                    <a:lstStyle/>
                    <a:p>
                      <a:pPr>
                        <a:buNone/>
                      </a:pPr>
                      <a:r>
                        <a:rPr lang="zh-CN" altLang="en-US" sz="1600" dirty="0"/>
                        <a:t>完成本项目《软件需求规格说明书》</a:t>
                      </a:r>
                      <a:endParaRPr lang="zh-CN" altLang="en-US" sz="1600" dirty="0"/>
                    </a:p>
                  </a:txBody>
                  <a:tcPr/>
                </a:tc>
              </a:tr>
              <a:tr h="365760">
                <a:tc vMerge="1">
                  <a:tcPr/>
                </a:tc>
                <a:tc>
                  <a:txBody>
                    <a:bodyPr/>
                    <a:lstStyle/>
                    <a:p>
                      <a:pPr>
                        <a:buNone/>
                      </a:pPr>
                      <a:r>
                        <a:rPr lang="zh-CN" altLang="en-US" sz="1600" dirty="0"/>
                        <a:t>完成本项目《测试用例》</a:t>
                      </a:r>
                      <a:endParaRPr lang="zh-CN" altLang="en-US" sz="1600" dirty="0"/>
                    </a:p>
                  </a:txBody>
                  <a:tcPr/>
                </a:tc>
              </a:tr>
              <a:tr h="365760">
                <a:tc vMerge="1">
                  <a:tcPr/>
                </a:tc>
                <a:tc>
                  <a:txBody>
                    <a:bodyPr/>
                    <a:lstStyle/>
                    <a:p>
                      <a:pPr>
                        <a:buNone/>
                      </a:pPr>
                      <a:r>
                        <a:rPr lang="zh-CN" sz="1600" dirty="0">
                          <a:solidFill>
                            <a:schemeClr val="tx1"/>
                          </a:solidFill>
                          <a:uFillTx/>
                          <a:ea typeface="宋体" panose="02010600030101010101" pitchFamily="2" charset="-122"/>
                          <a:sym typeface="+mn-ea"/>
                        </a:rPr>
                        <a:t>完成本项目《用户手册》</a:t>
                      </a:r>
                      <a:endParaRPr lang="zh-CN" altLang="en-US" sz="1600" dirty="0">
                        <a:solidFill>
                          <a:schemeClr val="tx1"/>
                        </a:solidFill>
                        <a:uFillTx/>
                        <a:ea typeface="宋体" panose="02010600030101010101" pitchFamily="2" charset="-122"/>
                        <a:sym typeface="+mn-ea"/>
                      </a:endParaRPr>
                    </a:p>
                  </a:txBody>
                  <a:tcPr/>
                </a:tc>
              </a:tr>
              <a:tr h="365760">
                <a:tc>
                  <a:txBody>
                    <a:bodyPr/>
                    <a:lstStyle/>
                    <a:p>
                      <a:pPr algn="ctr">
                        <a:buNone/>
                      </a:pPr>
                      <a:r>
                        <a:rPr lang="zh-CN" sz="1600" dirty="0">
                          <a:solidFill>
                            <a:schemeClr val="tx1"/>
                          </a:solidFill>
                          <a:uFillTx/>
                          <a:ea typeface="宋体" panose="02010600030101010101" pitchFamily="2" charset="-122"/>
                          <a:sym typeface="+mn-ea"/>
                        </a:rPr>
                        <a:t>需求变更阶段</a:t>
                      </a:r>
                      <a:endParaRPr lang="zh-CN" altLang="en-US" sz="1600" dirty="0">
                        <a:solidFill>
                          <a:schemeClr val="tx1"/>
                        </a:solidFill>
                        <a:uFillTx/>
                        <a:ea typeface="宋体" panose="02010600030101010101" pitchFamily="2" charset="-122"/>
                        <a:sym typeface="+mn-ea"/>
                      </a:endParaRPr>
                    </a:p>
                  </a:txBody>
                  <a:tcPr/>
                </a:tc>
                <a:tc>
                  <a:txBody>
                    <a:bodyPr/>
                    <a:lstStyle/>
                    <a:p>
                      <a:pPr>
                        <a:buNone/>
                      </a:pPr>
                      <a:r>
                        <a:rPr lang="zh-CN" sz="1600" dirty="0">
                          <a:solidFill>
                            <a:schemeClr val="tx1"/>
                          </a:solidFill>
                          <a:uFillTx/>
                          <a:ea typeface="宋体" panose="02010600030101010101" pitchFamily="2" charset="-122"/>
                          <a:sym typeface="+mn-ea"/>
                        </a:rPr>
                        <a:t>完成本项目《需求变更影响分析报告》</a:t>
                      </a:r>
                      <a:endParaRPr lang="zh-CN" altLang="en-US" sz="1600" dirty="0">
                        <a:solidFill>
                          <a:schemeClr val="tx1"/>
                        </a:solidFill>
                        <a:uFillTx/>
                        <a:ea typeface="宋体" panose="02010600030101010101" pitchFamily="2" charset="-122"/>
                        <a:sym typeface="+mn-ea"/>
                      </a:endParaRPr>
                    </a:p>
                  </a:txBody>
                  <a:tcPr/>
                </a:tc>
              </a:tr>
              <a:tr h="182880">
                <a:tc>
                  <a:txBody>
                    <a:bodyPr/>
                    <a:lstStyle/>
                    <a:p>
                      <a:pPr algn="ctr">
                        <a:buNone/>
                      </a:pPr>
                      <a:r>
                        <a:rPr lang="zh-CN" sz="1600" dirty="0">
                          <a:solidFill>
                            <a:schemeClr val="tx1"/>
                          </a:solidFill>
                          <a:uFillTx/>
                          <a:ea typeface="宋体" panose="02010600030101010101" pitchFamily="2" charset="-122"/>
                          <a:sym typeface="+mn-ea"/>
                        </a:rPr>
                        <a:t>系统设计阶段</a:t>
                      </a:r>
                      <a:endParaRPr lang="zh-CN" altLang="en-US" sz="1600" dirty="0">
                        <a:solidFill>
                          <a:schemeClr val="tx1"/>
                        </a:solidFill>
                        <a:uFillTx/>
                        <a:ea typeface="宋体" panose="02010600030101010101" pitchFamily="2" charset="-122"/>
                        <a:sym typeface="+mn-ea"/>
                      </a:endParaRPr>
                    </a:p>
                  </a:txBody>
                  <a:tcPr/>
                </a:tc>
                <a:tc>
                  <a:txBody>
                    <a:bodyPr/>
                    <a:lstStyle/>
                    <a:p>
                      <a:pPr>
                        <a:buNone/>
                      </a:pPr>
                      <a:r>
                        <a:rPr lang="zh-CN" sz="1600" dirty="0">
                          <a:solidFill>
                            <a:schemeClr val="tx1"/>
                          </a:solidFill>
                          <a:uFillTx/>
                          <a:ea typeface="宋体" panose="02010600030101010101" pitchFamily="2" charset="-122"/>
                          <a:sym typeface="+mn-ea"/>
                        </a:rPr>
                        <a:t>完成本项目《系统设计说明书》</a:t>
                      </a:r>
                      <a:endParaRPr lang="zh-CN" altLang="en-US" sz="1600" dirty="0">
                        <a:solidFill>
                          <a:schemeClr val="tx1"/>
                        </a:solidFill>
                        <a:uFillTx/>
                        <a:ea typeface="宋体" panose="02010600030101010101" pitchFamily="2" charset="-122"/>
                        <a:sym typeface="+mn-ea"/>
                      </a:endParaRPr>
                    </a:p>
                  </a:txBody>
                  <a:tcPr/>
                </a:tc>
              </a:tr>
              <a:tr h="182880">
                <a:tc>
                  <a:txBody>
                    <a:bodyPr/>
                    <a:lstStyle/>
                    <a:p>
                      <a:pPr algn="ctr">
                        <a:buNone/>
                      </a:pPr>
                      <a:r>
                        <a:rPr lang="zh-CN" altLang="en-US" sz="1600" kern="1200" dirty="0" smtClean="0">
                          <a:solidFill>
                            <a:schemeClr val="tx1"/>
                          </a:solidFill>
                          <a:uFillTx/>
                          <a:latin typeface="+mn-lt"/>
                          <a:ea typeface="宋体" panose="02010600030101010101" pitchFamily="2" charset="-122"/>
                          <a:cs typeface="+mn-cs"/>
                          <a:sym typeface="+mn-ea"/>
                        </a:rPr>
                        <a:t>测试阶段</a:t>
                      </a:r>
                      <a:endParaRPr lang="zh-CN" altLang="en-US" sz="1600" kern="1200" dirty="0">
                        <a:solidFill>
                          <a:schemeClr val="tx1"/>
                        </a:solidFill>
                        <a:uFillTx/>
                        <a:latin typeface="+mn-lt"/>
                        <a:ea typeface="宋体" panose="02010600030101010101" pitchFamily="2" charset="-122"/>
                        <a:cs typeface="+mn-cs"/>
                        <a:sym typeface="+mn-ea"/>
                      </a:endParaRPr>
                    </a:p>
                  </a:txBody>
                  <a:tcPr/>
                </a:tc>
                <a:tc>
                  <a:txBody>
                    <a:bodyPr/>
                    <a:lstStyle/>
                    <a:p>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宋体" panose="02010600030101010101" pitchFamily="2" charset="-122"/>
                          <a:cs typeface="+mn-cs"/>
                        </a:rPr>
                        <a:t>《测试计划》</a:t>
                      </a:r>
                      <a:endParaRPr lang="zh-CN" altLang="zh-CN" sz="1600" kern="1200" dirty="0" smtClean="0">
                        <a:solidFill>
                          <a:schemeClr val="tx1"/>
                        </a:solidFill>
                        <a:uFillTx/>
                        <a:latin typeface="+mn-lt"/>
                        <a:ea typeface="宋体" panose="02010600030101010101" pitchFamily="2" charset="-122"/>
                        <a:cs typeface="+mn-cs"/>
                      </a:endParaRPr>
                    </a:p>
                    <a:p>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宋体" panose="02010600030101010101" pitchFamily="2" charset="-122"/>
                          <a:cs typeface="+mn-cs"/>
                        </a:rPr>
                        <a:t>《工程部署计划》</a:t>
                      </a:r>
                      <a:endParaRPr lang="zh-CN" altLang="zh-CN" sz="1600" kern="1200" dirty="0" smtClean="0">
                        <a:solidFill>
                          <a:schemeClr val="tx1"/>
                        </a:solidFill>
                        <a:uFillTx/>
                        <a:latin typeface="+mn-lt"/>
                        <a:ea typeface="宋体" panose="02010600030101010101" pitchFamily="2" charset="-122"/>
                        <a:cs typeface="+mn-cs"/>
                      </a:endParaRPr>
                    </a:p>
                    <a:p>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宋体" panose="02010600030101010101" pitchFamily="2" charset="-122"/>
                          <a:cs typeface="+mn-cs"/>
                        </a:rPr>
                        <a:t>《培训计划》</a:t>
                      </a:r>
                      <a:endParaRPr lang="zh-CN" altLang="zh-CN" sz="1600" kern="1200" dirty="0" smtClean="0">
                        <a:solidFill>
                          <a:schemeClr val="tx1"/>
                        </a:solidFill>
                        <a:uFillTx/>
                        <a:latin typeface="+mn-lt"/>
                        <a:ea typeface="宋体" panose="02010600030101010101" pitchFamily="2" charset="-122"/>
                        <a:cs typeface="+mn-cs"/>
                      </a:endParaRPr>
                    </a:p>
                    <a:p>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宋体" panose="02010600030101010101" pitchFamily="2" charset="-122"/>
                          <a:cs typeface="+mn-cs"/>
                        </a:rPr>
                        <a:t>《系统维护计划》</a:t>
                      </a:r>
                      <a:endParaRPr lang="zh-CN" altLang="zh-CN" sz="1600" kern="1200" dirty="0" smtClean="0">
                        <a:solidFill>
                          <a:schemeClr val="tx1"/>
                        </a:solidFill>
                        <a:uFillTx/>
                        <a:latin typeface="+mn-lt"/>
                        <a:ea typeface="宋体" panose="02010600030101010101" pitchFamily="2" charset="-122"/>
                        <a:cs typeface="+mn-cs"/>
                      </a:endParaRPr>
                    </a:p>
                  </a:txBody>
                  <a:tcPr/>
                </a:tc>
              </a:tr>
              <a:tr h="365760">
                <a:tc>
                  <a:txBody>
                    <a:bodyPr/>
                    <a:lstStyle/>
                    <a:p>
                      <a:pPr algn="ctr">
                        <a:buNone/>
                      </a:pPr>
                      <a:r>
                        <a:rPr lang="zh-CN" sz="1600" dirty="0">
                          <a:solidFill>
                            <a:schemeClr val="tx1"/>
                          </a:solidFill>
                          <a:uFillTx/>
                          <a:ea typeface="宋体" panose="02010600030101010101" pitchFamily="2" charset="-122"/>
                          <a:sym typeface="+mn-ea"/>
                        </a:rPr>
                        <a:t>项目总结阶段</a:t>
                      </a:r>
                      <a:endParaRPr lang="zh-CN" altLang="en-US" sz="1600" dirty="0">
                        <a:solidFill>
                          <a:schemeClr val="tx1"/>
                        </a:solidFill>
                        <a:uFillTx/>
                        <a:ea typeface="宋体" panose="02010600030101010101" pitchFamily="2" charset="-122"/>
                        <a:sym typeface="+mn-ea"/>
                      </a:endParaRPr>
                    </a:p>
                  </a:txBody>
                  <a:tcPr/>
                </a:tc>
                <a:tc>
                  <a:txBody>
                    <a:bodyPr/>
                    <a:lstStyle/>
                    <a:p>
                      <a:pPr>
                        <a:buNone/>
                      </a:pPr>
                      <a:r>
                        <a:rPr lang="zh-CN" sz="1600" dirty="0">
                          <a:solidFill>
                            <a:schemeClr val="tx1"/>
                          </a:solidFill>
                          <a:uFillTx/>
                          <a:ea typeface="宋体" panose="02010600030101010101" pitchFamily="2" charset="-122"/>
                          <a:sym typeface="+mn-ea"/>
                        </a:rPr>
                        <a:t>提交《项目总结报告》</a:t>
                      </a:r>
                      <a:endParaRPr lang="zh-CN" altLang="en-US" sz="1600" dirty="0">
                        <a:solidFill>
                          <a:schemeClr val="tx1"/>
                        </a:solidFill>
                        <a:uFillTx/>
                        <a:ea typeface="宋体" panose="02010600030101010101" pitchFamily="2" charset="-122"/>
                        <a:sym typeface="+mn-ea"/>
                      </a:endParaRPr>
                    </a:p>
                  </a:txBody>
                  <a:tcPr/>
                </a:tc>
              </a:tr>
            </a:tbl>
          </a:graphicData>
        </a:graphic>
      </p:graphicFrame>
    </p:spTree>
  </p:cSld>
  <p:clrMapOvr>
    <a:masterClrMapping/>
  </p:clrMapOvr>
  <p:transition spd="slow" advClick="0" advTm="0">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270" y="-59055"/>
            <a:ext cx="12192000" cy="1125538"/>
          </a:xfrm>
          <a:prstGeom prst="rect">
            <a:avLst/>
          </a:prstGeom>
          <a:solidFill>
            <a:srgbClr val="38B1B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AutoShape 3"/>
          <p:cNvSpPr>
            <a:spLocks noChangeArrowheads="1"/>
          </p:cNvSpPr>
          <p:nvPr/>
        </p:nvSpPr>
        <p:spPr bwMode="auto">
          <a:xfrm>
            <a:off x="910630" y="2061642"/>
            <a:ext cx="10422260" cy="4176464"/>
          </a:xfrm>
          <a:prstGeom prst="rect">
            <a:avLst/>
          </a:prstGeom>
          <a:solidFill>
            <a:schemeClr val="accent1"/>
          </a:solidFill>
          <a:ln w="12700" cmpd="sng">
            <a:no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AutoShape 3"/>
          <p:cNvSpPr>
            <a:spLocks noChangeArrowheads="1"/>
          </p:cNvSpPr>
          <p:nvPr/>
        </p:nvSpPr>
        <p:spPr bwMode="auto">
          <a:xfrm>
            <a:off x="1056063" y="1845618"/>
            <a:ext cx="10132018" cy="4248471"/>
          </a:xfrm>
          <a:prstGeom prst="rect">
            <a:avLst/>
          </a:prstGeom>
          <a:solidFill>
            <a:schemeClr val="bg1">
              <a:lumMod val="85000"/>
            </a:schemeClr>
          </a:solidFill>
          <a:ln w="12700" cmpd="sng">
            <a:no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5400" dirty="0">
                <a:solidFill>
                  <a:srgbClr val="0885DA"/>
                </a:solidFill>
                <a:ea typeface="微软雅黑" panose="020B0503020204020204" pitchFamily="34" charset="-122"/>
              </a:rPr>
              <a:t>需求分析</a:t>
            </a:r>
            <a:endParaRPr lang="zh-CN" altLang="en-US" sz="5400" dirty="0">
              <a:solidFill>
                <a:srgbClr val="0885DA"/>
              </a:solidFill>
              <a:ea typeface="微软雅黑" panose="020B0503020204020204" pitchFamily="34" charset="-122"/>
            </a:endParaRPr>
          </a:p>
        </p:txBody>
      </p:sp>
    </p:spTree>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slide(fromTop)">
                                      <p:cBhvr>
                                        <p:cTn id="12" dur="500"/>
                                        <p:tgtEl>
                                          <p:spTgt spid="1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slide(fromBottom)">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16" grpId="0" bldLvl="0" animBg="1" autoUpdateAnimBg="0"/>
      <p:bldP spid="17" grpId="0" bldLvl="0"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愿景与范围文档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074"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19163" y="1773610"/>
            <a:ext cx="7495773" cy="396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203803" y="1446779"/>
            <a:ext cx="4248471" cy="4401205"/>
          </a:xfrm>
          <a:prstGeom prst="rect">
            <a:avLst/>
          </a:prstGeom>
        </p:spPr>
        <p:txBody>
          <a:bodyPr wrap="square">
            <a:spAutoFit/>
          </a:bodyPr>
          <a:lstStyle/>
          <a:p>
            <a:pPr indent="317500" algn="just">
              <a:spcAft>
                <a:spcPts val="0"/>
              </a:spcAft>
            </a:pPr>
            <a:r>
              <a:rPr lang="zh-CN" altLang="zh-CN" sz="2000" kern="100" dirty="0">
                <a:latin typeface="Calibri" panose="020F0502020204030204" charset="0"/>
                <a:cs typeface="Times New Roman" panose="02020603050405020304" pitchFamily="18" charset="0"/>
              </a:rPr>
              <a:t>软件工程系列课程教学辅助系统是软件工程相关课程教学和学习的辅助工具，建设在</a:t>
            </a:r>
            <a:r>
              <a:rPr lang="en-US" altLang="zh-CN" sz="2000" kern="100" dirty="0">
                <a:latin typeface="Calibri" panose="020F0502020204030204" charset="0"/>
                <a:cs typeface="Times New Roman" panose="02020603050405020304" pitchFamily="18" charset="0"/>
              </a:rPr>
              <a:t>PC</a:t>
            </a:r>
            <a:r>
              <a:rPr lang="zh-CN" altLang="zh-CN" sz="2000" kern="100" dirty="0">
                <a:latin typeface="Calibri" panose="020F0502020204030204" charset="0"/>
                <a:cs typeface="Times New Roman" panose="02020603050405020304" pitchFamily="18" charset="0"/>
              </a:rPr>
              <a:t>端和</a:t>
            </a:r>
            <a:r>
              <a:rPr lang="zh-CN" altLang="zh-CN" sz="2000" kern="100" dirty="0" smtClean="0">
                <a:latin typeface="Calibri" panose="020F0502020204030204" charset="0"/>
                <a:cs typeface="Times New Roman" panose="02020603050405020304" pitchFamily="18" charset="0"/>
              </a:rPr>
              <a:t>移动</a:t>
            </a:r>
            <a:r>
              <a:rPr lang="zh-CN" altLang="zh-CN" sz="2000" kern="100" dirty="0">
                <a:latin typeface="Calibri" panose="020F0502020204030204" charset="0"/>
                <a:cs typeface="Times New Roman" panose="02020603050405020304" pitchFamily="18" charset="0"/>
              </a:rPr>
              <a:t>端，主要受众群体为教师，注册用户，游客，管理员四种角色。目的是方便用户交流和获取信息</a:t>
            </a:r>
            <a:r>
              <a:rPr lang="zh-CN" altLang="zh-CN" sz="2000" kern="100" dirty="0" smtClean="0">
                <a:latin typeface="Calibri" panose="020F0502020204030204" charset="0"/>
                <a:cs typeface="Times New Roman" panose="02020603050405020304" pitchFamily="18" charset="0"/>
              </a:rPr>
              <a:t>。</a:t>
            </a:r>
            <a:endParaRPr lang="en-US" altLang="zh-CN" sz="2000" kern="100" dirty="0" smtClean="0">
              <a:latin typeface="Calibri" panose="020F0502020204030204" charset="0"/>
              <a:cs typeface="Times New Roman" panose="02020603050405020304" pitchFamily="18" charset="0"/>
            </a:endParaRPr>
          </a:p>
          <a:p>
            <a:pPr indent="317500" algn="just">
              <a:spcAft>
                <a:spcPts val="0"/>
              </a:spcAft>
            </a:pPr>
            <a:r>
              <a:rPr lang="en-US" altLang="zh-CN" sz="2000" kern="100" dirty="0" smtClean="0">
                <a:latin typeface="Calibri" panose="020F0502020204030204" charset="0"/>
                <a:cs typeface="Times New Roman" panose="02020603050405020304" pitchFamily="18" charset="0"/>
              </a:rPr>
              <a:t>1. </a:t>
            </a:r>
            <a:r>
              <a:rPr lang="zh-CN" altLang="zh-CN" sz="2000" kern="100" dirty="0" smtClean="0">
                <a:latin typeface="Calibri" panose="020F0502020204030204" charset="0"/>
                <a:cs typeface="Times New Roman" panose="02020603050405020304" pitchFamily="18" charset="0"/>
              </a:rPr>
              <a:t>只要</a:t>
            </a:r>
            <a:r>
              <a:rPr lang="zh-CN" altLang="zh-CN" sz="2000" kern="100" dirty="0">
                <a:latin typeface="Calibri" panose="020F0502020204030204" charset="0"/>
                <a:cs typeface="Times New Roman" panose="02020603050405020304" pitchFamily="18" charset="0"/>
              </a:rPr>
              <a:t>通过平台注册的用户都在能平台上发布文章或者帖子信息</a:t>
            </a:r>
            <a:r>
              <a:rPr lang="zh-CN" altLang="zh-CN" sz="2000" kern="100" dirty="0" smtClean="0">
                <a:latin typeface="Calibri" panose="020F0502020204030204" charset="0"/>
                <a:cs typeface="Times New Roman" panose="02020603050405020304" pitchFamily="18" charset="0"/>
              </a:rPr>
              <a:t>。</a:t>
            </a:r>
            <a:endParaRPr lang="en-US" altLang="zh-CN" sz="2000" kern="100" dirty="0" smtClean="0">
              <a:latin typeface="Calibri" panose="020F0502020204030204" charset="0"/>
              <a:cs typeface="Times New Roman" panose="02020603050405020304" pitchFamily="18" charset="0"/>
            </a:endParaRPr>
          </a:p>
          <a:p>
            <a:pPr indent="317500" algn="just">
              <a:spcAft>
                <a:spcPts val="0"/>
              </a:spcAft>
            </a:pPr>
            <a:r>
              <a:rPr lang="en-US" altLang="zh-CN" sz="2000" kern="100" dirty="0" smtClean="0">
                <a:latin typeface="Calibri" panose="020F0502020204030204" charset="0"/>
                <a:cs typeface="Times New Roman" panose="02020603050405020304" pitchFamily="18" charset="0"/>
              </a:rPr>
              <a:t>2. </a:t>
            </a:r>
            <a:r>
              <a:rPr lang="zh-CN" altLang="zh-CN" sz="2000" kern="100" dirty="0" smtClean="0">
                <a:latin typeface="Calibri" panose="020F0502020204030204" charset="0"/>
                <a:cs typeface="Times New Roman" panose="02020603050405020304" pitchFamily="18" charset="0"/>
              </a:rPr>
              <a:t>认证</a:t>
            </a:r>
            <a:r>
              <a:rPr lang="zh-CN" altLang="zh-CN" sz="2000" kern="100" dirty="0">
                <a:latin typeface="Calibri" panose="020F0502020204030204" charset="0"/>
                <a:cs typeface="Times New Roman" panose="02020603050405020304" pitchFamily="18" charset="0"/>
              </a:rPr>
              <a:t>成为教师的用户还能在平台上开设</a:t>
            </a:r>
            <a:r>
              <a:rPr lang="zh-CN" altLang="zh-CN" sz="2000" kern="100" dirty="0" smtClean="0">
                <a:latin typeface="Calibri" panose="020F0502020204030204" charset="0"/>
                <a:cs typeface="Times New Roman" panose="02020603050405020304" pitchFamily="18" charset="0"/>
              </a:rPr>
              <a:t>课程</a:t>
            </a:r>
            <a:r>
              <a:rPr lang="zh-CN" altLang="en-US" sz="2000" kern="100" dirty="0" smtClean="0">
                <a:latin typeface="Calibri" panose="020F0502020204030204" charset="0"/>
                <a:cs typeface="Times New Roman" panose="02020603050405020304" pitchFamily="18" charset="0"/>
              </a:rPr>
              <a:t>和答疑</a:t>
            </a:r>
            <a:r>
              <a:rPr lang="zh-CN" altLang="zh-CN" sz="2000" kern="100" dirty="0" smtClean="0">
                <a:latin typeface="Calibri" panose="020F0502020204030204" charset="0"/>
                <a:cs typeface="Times New Roman" panose="02020603050405020304" pitchFamily="18" charset="0"/>
              </a:rPr>
              <a:t>。</a:t>
            </a:r>
            <a:endParaRPr lang="en-US" altLang="zh-CN" sz="2000" kern="100" dirty="0" smtClean="0">
              <a:latin typeface="Calibri" panose="020F0502020204030204" charset="0"/>
              <a:cs typeface="Times New Roman" panose="02020603050405020304" pitchFamily="18" charset="0"/>
            </a:endParaRPr>
          </a:p>
          <a:p>
            <a:pPr indent="317500" algn="just">
              <a:spcAft>
                <a:spcPts val="0"/>
              </a:spcAft>
            </a:pPr>
            <a:r>
              <a:rPr lang="en-US" altLang="zh-CN" sz="2000" kern="100" dirty="0" smtClean="0">
                <a:latin typeface="Calibri" panose="020F0502020204030204" charset="0"/>
                <a:cs typeface="Times New Roman" panose="02020603050405020304" pitchFamily="18" charset="0"/>
              </a:rPr>
              <a:t>3. </a:t>
            </a:r>
            <a:r>
              <a:rPr lang="zh-CN" altLang="zh-CN" sz="2000" kern="100" dirty="0" smtClean="0">
                <a:latin typeface="Calibri" panose="020F0502020204030204" charset="0"/>
                <a:cs typeface="Times New Roman" panose="02020603050405020304" pitchFamily="18" charset="0"/>
              </a:rPr>
              <a:t>管理员</a:t>
            </a:r>
            <a:r>
              <a:rPr lang="zh-CN" altLang="zh-CN" sz="2000" kern="100" dirty="0">
                <a:latin typeface="Calibri" panose="020F0502020204030204" charset="0"/>
                <a:cs typeface="Times New Roman" panose="02020603050405020304" pitchFamily="18" charset="0"/>
              </a:rPr>
              <a:t>负责用户的管理和认证用户的审核，能够对网站的数据和操作日志进行备份，还能对文章，帖子课程等信息进行操作</a:t>
            </a:r>
            <a:r>
              <a:rPr lang="zh-CN" altLang="zh-CN" sz="2000" kern="100" dirty="0" smtClean="0">
                <a:latin typeface="Calibri" panose="020F0502020204030204" charset="0"/>
                <a:cs typeface="Times New Roman" panose="02020603050405020304" pitchFamily="18" charset="0"/>
              </a:rPr>
              <a:t>。</a:t>
            </a:r>
            <a:endParaRPr lang="zh-CN" altLang="zh-CN" sz="2000" kern="100" dirty="0">
              <a:latin typeface="Calibri" panose="020F0502020204030204" charset="0"/>
              <a:cs typeface="Times New Roman" panose="02020603050405020304" pitchFamily="18" charset="0"/>
            </a:endParaRPr>
          </a:p>
        </p:txBody>
      </p:sp>
      <p:sp>
        <p:nvSpPr>
          <p:cNvPr id="4" name="矩形 3"/>
          <p:cNvSpPr/>
          <p:nvPr/>
        </p:nvSpPr>
        <p:spPr>
          <a:xfrm>
            <a:off x="7491837" y="1195557"/>
            <a:ext cx="1550424" cy="502445"/>
          </a:xfrm>
          <a:prstGeom prst="rect">
            <a:avLst/>
          </a:prstGeom>
        </p:spPr>
        <p:txBody>
          <a:bodyPr wrap="none">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上下文图</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愿景与范围文档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右箭头 7"/>
          <p:cNvSpPr/>
          <p:nvPr/>
        </p:nvSpPr>
        <p:spPr>
          <a:xfrm>
            <a:off x="478582" y="3285778"/>
            <a:ext cx="1144927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上箭头 11"/>
          <p:cNvSpPr/>
          <p:nvPr/>
        </p:nvSpPr>
        <p:spPr>
          <a:xfrm rot="10800000">
            <a:off x="4945100" y="2224504"/>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上箭头 12"/>
          <p:cNvSpPr/>
          <p:nvPr/>
        </p:nvSpPr>
        <p:spPr>
          <a:xfrm>
            <a:off x="1413397" y="3733150"/>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054864" y="2959600"/>
            <a:ext cx="1261884" cy="415498"/>
          </a:xfrm>
          <a:prstGeom prst="rect">
            <a:avLst/>
          </a:prstGeom>
          <a:noFill/>
        </p:spPr>
        <p:txBody>
          <a:bodyPr wrap="none" rtlCol="0">
            <a:spAutoFit/>
          </a:bodyPr>
          <a:lstStyle/>
          <a:p>
            <a:r>
              <a:rPr lang="zh-CN" altLang="en-US" dirty="0" smtClean="0"/>
              <a:t>最初版本</a:t>
            </a:r>
            <a:endParaRPr lang="zh-CN" altLang="en-US" dirty="0"/>
          </a:p>
        </p:txBody>
      </p:sp>
      <p:pic>
        <p:nvPicPr>
          <p:cNvPr id="5" name="图片 4"/>
          <p:cNvPicPr>
            <a:picLocks noChangeAspect="1"/>
          </p:cNvPicPr>
          <p:nvPr/>
        </p:nvPicPr>
        <p:blipFill>
          <a:blip r:embed="rId1"/>
          <a:stretch>
            <a:fillRect/>
          </a:stretch>
        </p:blipFill>
        <p:spPr>
          <a:xfrm>
            <a:off x="1931726" y="3733150"/>
            <a:ext cx="3462864" cy="3112894"/>
          </a:xfrm>
          <a:prstGeom prst="rect">
            <a:avLst/>
          </a:prstGeom>
        </p:spPr>
      </p:pic>
      <p:sp>
        <p:nvSpPr>
          <p:cNvPr id="14" name="文本框 13"/>
          <p:cNvSpPr txBox="1"/>
          <p:nvPr/>
        </p:nvSpPr>
        <p:spPr>
          <a:xfrm>
            <a:off x="4664834" y="2959600"/>
            <a:ext cx="992579" cy="415498"/>
          </a:xfrm>
          <a:prstGeom prst="rect">
            <a:avLst/>
          </a:prstGeom>
          <a:noFill/>
        </p:spPr>
        <p:txBody>
          <a:bodyPr wrap="none" rtlCol="0">
            <a:spAutoFit/>
          </a:bodyPr>
          <a:lstStyle/>
          <a:p>
            <a:r>
              <a:rPr lang="zh-CN" altLang="en-US" dirty="0" smtClean="0"/>
              <a:t>版本</a:t>
            </a:r>
            <a:r>
              <a:rPr lang="zh-CN" altLang="en-US" dirty="0"/>
              <a:t>二</a:t>
            </a:r>
            <a:endParaRPr lang="zh-CN" altLang="en-US" dirty="0"/>
          </a:p>
        </p:txBody>
      </p:sp>
      <p:pic>
        <p:nvPicPr>
          <p:cNvPr id="15" name="图片 14"/>
          <p:cNvPicPr>
            <a:picLocks noChangeAspect="1"/>
          </p:cNvPicPr>
          <p:nvPr/>
        </p:nvPicPr>
        <p:blipFill>
          <a:blip r:embed="rId2"/>
          <a:stretch>
            <a:fillRect/>
          </a:stretch>
        </p:blipFill>
        <p:spPr>
          <a:xfrm>
            <a:off x="4799062" y="245908"/>
            <a:ext cx="5590088" cy="1804020"/>
          </a:xfrm>
          <a:prstGeom prst="rect">
            <a:avLst/>
          </a:prstGeom>
        </p:spPr>
      </p:pic>
      <p:pic>
        <p:nvPicPr>
          <p:cNvPr id="16" name="图片 15"/>
          <p:cNvPicPr>
            <a:picLocks noChangeAspect="1"/>
          </p:cNvPicPr>
          <p:nvPr/>
        </p:nvPicPr>
        <p:blipFill>
          <a:blip r:embed="rId3"/>
          <a:stretch>
            <a:fillRect/>
          </a:stretch>
        </p:blipFill>
        <p:spPr>
          <a:xfrm>
            <a:off x="6455246" y="4918138"/>
            <a:ext cx="5600068" cy="1393739"/>
          </a:xfrm>
          <a:prstGeom prst="rect">
            <a:avLst/>
          </a:prstGeom>
        </p:spPr>
      </p:pic>
      <p:sp>
        <p:nvSpPr>
          <p:cNvPr id="19" name="文本框 18"/>
          <p:cNvSpPr txBox="1"/>
          <p:nvPr/>
        </p:nvSpPr>
        <p:spPr>
          <a:xfrm>
            <a:off x="8487003" y="3613157"/>
            <a:ext cx="992579" cy="415498"/>
          </a:xfrm>
          <a:prstGeom prst="rect">
            <a:avLst/>
          </a:prstGeom>
          <a:noFill/>
        </p:spPr>
        <p:txBody>
          <a:bodyPr wrap="none" rtlCol="0">
            <a:spAutoFit/>
          </a:bodyPr>
          <a:lstStyle/>
          <a:p>
            <a:r>
              <a:rPr lang="zh-CN" altLang="en-US" dirty="0" smtClean="0"/>
              <a:t>版本三</a:t>
            </a:r>
            <a:endParaRPr lang="zh-CN" altLang="en-US" dirty="0"/>
          </a:p>
        </p:txBody>
      </p:sp>
      <p:sp>
        <p:nvSpPr>
          <p:cNvPr id="20" name="上箭头 19"/>
          <p:cNvSpPr/>
          <p:nvPr/>
        </p:nvSpPr>
        <p:spPr>
          <a:xfrm>
            <a:off x="8767269" y="4028655"/>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Click="0" advTm="0">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愿景与范围文档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右箭头 7"/>
          <p:cNvSpPr/>
          <p:nvPr/>
        </p:nvSpPr>
        <p:spPr>
          <a:xfrm>
            <a:off x="478582" y="3285778"/>
            <a:ext cx="1144927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上箭头 11"/>
          <p:cNvSpPr/>
          <p:nvPr/>
        </p:nvSpPr>
        <p:spPr>
          <a:xfrm rot="10800000">
            <a:off x="9271325" y="2224504"/>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上箭头 12"/>
          <p:cNvSpPr/>
          <p:nvPr/>
        </p:nvSpPr>
        <p:spPr>
          <a:xfrm>
            <a:off x="3999207" y="3717826"/>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3718942" y="2959600"/>
            <a:ext cx="992579" cy="415498"/>
          </a:xfrm>
          <a:prstGeom prst="rect">
            <a:avLst/>
          </a:prstGeom>
          <a:noFill/>
        </p:spPr>
        <p:txBody>
          <a:bodyPr wrap="none" rtlCol="0">
            <a:spAutoFit/>
          </a:bodyPr>
          <a:lstStyle/>
          <a:p>
            <a:r>
              <a:rPr lang="zh-CN" altLang="en-US" dirty="0" smtClean="0"/>
              <a:t>版本四</a:t>
            </a:r>
            <a:endParaRPr lang="zh-CN" altLang="en-US" dirty="0"/>
          </a:p>
        </p:txBody>
      </p:sp>
      <p:sp>
        <p:nvSpPr>
          <p:cNvPr id="14" name="文本框 13"/>
          <p:cNvSpPr txBox="1"/>
          <p:nvPr/>
        </p:nvSpPr>
        <p:spPr>
          <a:xfrm>
            <a:off x="8991059" y="2959600"/>
            <a:ext cx="992579" cy="415498"/>
          </a:xfrm>
          <a:prstGeom prst="rect">
            <a:avLst/>
          </a:prstGeom>
          <a:noFill/>
        </p:spPr>
        <p:txBody>
          <a:bodyPr wrap="none" rtlCol="0">
            <a:spAutoFit/>
          </a:bodyPr>
          <a:lstStyle/>
          <a:p>
            <a:r>
              <a:rPr lang="zh-CN" altLang="en-US" dirty="0" smtClean="0"/>
              <a:t>版本五</a:t>
            </a:r>
            <a:endParaRPr lang="zh-CN" altLang="en-US" dirty="0"/>
          </a:p>
        </p:txBody>
      </p:sp>
      <p:pic>
        <p:nvPicPr>
          <p:cNvPr id="3" name="图片 2"/>
          <p:cNvPicPr>
            <a:picLocks noChangeAspect="1"/>
          </p:cNvPicPr>
          <p:nvPr/>
        </p:nvPicPr>
        <p:blipFill>
          <a:blip r:embed="rId1"/>
          <a:stretch>
            <a:fillRect/>
          </a:stretch>
        </p:blipFill>
        <p:spPr>
          <a:xfrm>
            <a:off x="1610446" y="4517228"/>
            <a:ext cx="4934058" cy="2221769"/>
          </a:xfrm>
          <a:prstGeom prst="rect">
            <a:avLst/>
          </a:prstGeom>
        </p:spPr>
      </p:pic>
      <p:pic>
        <p:nvPicPr>
          <p:cNvPr id="4" name="图片 3"/>
          <p:cNvPicPr>
            <a:picLocks noChangeAspect="1"/>
          </p:cNvPicPr>
          <p:nvPr/>
        </p:nvPicPr>
        <p:blipFill>
          <a:blip r:embed="rId2"/>
          <a:stretch>
            <a:fillRect/>
          </a:stretch>
        </p:blipFill>
        <p:spPr>
          <a:xfrm>
            <a:off x="6671270" y="204935"/>
            <a:ext cx="4493337" cy="1972189"/>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用户群分类</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5" name="表格 4"/>
          <p:cNvGraphicFramePr>
            <a:graphicFrameLocks noGrp="1"/>
          </p:cNvGraphicFramePr>
          <p:nvPr/>
        </p:nvGraphicFramePr>
        <p:xfrm>
          <a:off x="910630" y="1701602"/>
          <a:ext cx="10439799" cy="3456384"/>
        </p:xfrm>
        <a:graphic>
          <a:graphicData uri="http://schemas.openxmlformats.org/drawingml/2006/table">
            <a:tbl>
              <a:tblPr/>
              <a:tblGrid>
                <a:gridCol w="3479933"/>
                <a:gridCol w="3479933"/>
                <a:gridCol w="3479933"/>
              </a:tblGrid>
              <a:tr h="361076">
                <a:tc>
                  <a:txBody>
                    <a:bodyPr/>
                    <a:lstStyle/>
                    <a:p>
                      <a:pPr indent="267970" algn="just">
                        <a:spcAft>
                          <a:spcPts val="0"/>
                        </a:spcAft>
                      </a:pPr>
                      <a:r>
                        <a:rPr lang="zh-CN" sz="2100" b="1" kern="100">
                          <a:effectLst/>
                          <a:latin typeface="Calibri" panose="020F0502020204030204" charset="0"/>
                          <a:ea typeface="宋体" panose="02010600030101010101" pitchFamily="2" charset="-122"/>
                          <a:cs typeface="Times New Roman" panose="02020603050405020304" pitchFamily="18" charset="0"/>
                        </a:rPr>
                        <a:t>用户群分类</a:t>
                      </a:r>
                      <a:endParaRPr lang="zh-CN" sz="2100" kern="100">
                        <a:effectLst/>
                        <a:latin typeface="Calibri" panose="020F0502020204030204" charset="0"/>
                        <a:ea typeface="宋体" panose="02010600030101010101" pitchFamily="2" charset="-122"/>
                        <a:cs typeface="Times New Roman" panose="02020603050405020304" pitchFamily="18" charset="0"/>
                      </a:endParaRP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indent="267970" algn="just">
                        <a:spcAft>
                          <a:spcPts val="0"/>
                        </a:spcAft>
                      </a:pPr>
                      <a:r>
                        <a:rPr lang="zh-CN" sz="2100" b="1" kern="100">
                          <a:effectLst/>
                          <a:latin typeface="Calibri" panose="020F0502020204030204" charset="0"/>
                          <a:ea typeface="宋体" panose="02010600030101010101" pitchFamily="2" charset="-122"/>
                          <a:cs typeface="Times New Roman" panose="02020603050405020304" pitchFamily="18" charset="0"/>
                        </a:rPr>
                        <a:t>用户角色</a:t>
                      </a:r>
                      <a:endParaRPr lang="zh-CN" sz="2100" kern="100">
                        <a:effectLst/>
                        <a:latin typeface="Calibri" panose="020F0502020204030204" charset="0"/>
                        <a:ea typeface="宋体" panose="02010600030101010101" pitchFamily="2" charset="-122"/>
                        <a:cs typeface="Times New Roman" panose="02020603050405020304" pitchFamily="18" charset="0"/>
                      </a:endParaRP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indent="267970" algn="just">
                        <a:spcAft>
                          <a:spcPts val="0"/>
                        </a:spcAft>
                      </a:pPr>
                      <a:r>
                        <a:rPr lang="zh-CN" sz="2100" b="1" kern="100">
                          <a:effectLst/>
                          <a:latin typeface="Calibri" panose="020F0502020204030204" charset="0"/>
                          <a:ea typeface="宋体" panose="02010600030101010101" pitchFamily="2" charset="-122"/>
                          <a:cs typeface="Times New Roman" panose="02020603050405020304" pitchFamily="18" charset="0"/>
                        </a:rPr>
                        <a:t>用户描述</a:t>
                      </a:r>
                      <a:endParaRPr lang="zh-CN" sz="2100" kern="100">
                        <a:effectLst/>
                        <a:latin typeface="Calibri" panose="020F0502020204030204" charset="0"/>
                        <a:ea typeface="宋体" panose="02010600030101010101" pitchFamily="2" charset="-122"/>
                        <a:cs typeface="Times New Roman" panose="02020603050405020304" pitchFamily="18" charset="0"/>
                      </a:endParaRP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r>
              <a:tr h="361076">
                <a:tc>
                  <a:txBody>
                    <a:bodyPr/>
                    <a:lstStyle/>
                    <a:p>
                      <a:pPr indent="266700" algn="just">
                        <a:spcAft>
                          <a:spcPts val="0"/>
                        </a:spcAft>
                      </a:pPr>
                      <a:r>
                        <a:rPr lang="zh-CN" sz="2100" kern="100">
                          <a:effectLst/>
                          <a:latin typeface="Calibri" panose="020F0502020204030204" charset="0"/>
                          <a:ea typeface="宋体" panose="02010600030101010101" pitchFamily="2" charset="-122"/>
                          <a:cs typeface="Times New Roman" panose="02020603050405020304" pitchFamily="18" charset="0"/>
                        </a:rPr>
                        <a:t>客户</a:t>
                      </a:r>
                      <a:endParaRPr lang="zh-CN" sz="2100" kern="100">
                        <a:effectLst/>
                        <a:latin typeface="Calibri" panose="020F0502020204030204" charset="0"/>
                        <a:ea typeface="宋体" panose="02010600030101010101" pitchFamily="2" charset="-122"/>
                        <a:cs typeface="Times New Roman" panose="02020603050405020304" pitchFamily="18" charset="0"/>
                      </a:endParaRP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a:effectLst/>
                          <a:latin typeface="Calibri" panose="020F0502020204030204" charset="0"/>
                          <a:ea typeface="宋体" panose="02010600030101010101" pitchFamily="2" charset="-122"/>
                          <a:cs typeface="Times New Roman" panose="02020603050405020304" pitchFamily="18" charset="0"/>
                        </a:rPr>
                        <a:t>项目发起人</a:t>
                      </a:r>
                      <a:endParaRPr lang="zh-CN" sz="2100" kern="100">
                        <a:effectLst/>
                        <a:latin typeface="Calibri" panose="020F0502020204030204" charset="0"/>
                        <a:ea typeface="宋体" panose="02010600030101010101" pitchFamily="2" charset="-122"/>
                        <a:cs typeface="Times New Roman" panose="02020603050405020304" pitchFamily="18" charset="0"/>
                      </a:endParaRP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a:effectLst/>
                          <a:latin typeface="Calibri" panose="020F0502020204030204" charset="0"/>
                          <a:ea typeface="宋体" panose="02010600030101010101" pitchFamily="2" charset="-122"/>
                          <a:cs typeface="Times New Roman" panose="02020603050405020304" pitchFamily="18" charset="0"/>
                        </a:rPr>
                        <a:t>项目的发起方</a:t>
                      </a:r>
                      <a:endParaRPr lang="zh-CN" sz="2100" kern="100">
                        <a:effectLst/>
                        <a:latin typeface="Calibri" panose="020F0502020204030204" charset="0"/>
                        <a:ea typeface="宋体" panose="02010600030101010101" pitchFamily="2" charset="-122"/>
                        <a:cs typeface="Times New Roman" panose="02020603050405020304" pitchFamily="18" charset="0"/>
                      </a:endParaRP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07761">
                <a:tc rowSpan="4">
                  <a:txBody>
                    <a:bodyPr/>
                    <a:lstStyle/>
                    <a:p>
                      <a:pPr indent="266700" algn="just">
                        <a:spcAft>
                          <a:spcPts val="0"/>
                        </a:spcAft>
                      </a:pPr>
                      <a:r>
                        <a:rPr lang="zh-CN" sz="2100" kern="100">
                          <a:effectLst/>
                          <a:latin typeface="Calibri" panose="020F0502020204030204" charset="0"/>
                          <a:ea typeface="宋体" panose="02010600030101010101" pitchFamily="2" charset="-122"/>
                          <a:cs typeface="Times New Roman" panose="02020603050405020304" pitchFamily="18" charset="0"/>
                        </a:rPr>
                        <a:t>直接用户</a:t>
                      </a:r>
                      <a:endParaRPr lang="zh-CN" sz="2100" kern="100">
                        <a:effectLst/>
                        <a:latin typeface="Calibri" panose="020F0502020204030204" charset="0"/>
                        <a:ea typeface="宋体" panose="02010600030101010101" pitchFamily="2" charset="-122"/>
                        <a:cs typeface="Times New Roman" panose="02020603050405020304" pitchFamily="18" charset="0"/>
                      </a:endParaRP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a:effectLst/>
                          <a:latin typeface="Calibri" panose="020F0502020204030204" charset="0"/>
                          <a:ea typeface="宋体" panose="02010600030101010101" pitchFamily="2" charset="-122"/>
                          <a:cs typeface="Times New Roman" panose="02020603050405020304" pitchFamily="18" charset="0"/>
                        </a:rPr>
                        <a:t>教师</a:t>
                      </a:r>
                      <a:endParaRPr lang="zh-CN" sz="2100" kern="100">
                        <a:effectLst/>
                        <a:latin typeface="Calibri" panose="020F0502020204030204" charset="0"/>
                        <a:ea typeface="宋体" panose="02010600030101010101" pitchFamily="2" charset="-122"/>
                        <a:cs typeface="Times New Roman" panose="02020603050405020304" pitchFamily="18" charset="0"/>
                      </a:endParaRP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a:effectLst/>
                          <a:latin typeface="Calibri" panose="020F0502020204030204" charset="0"/>
                          <a:ea typeface="宋体" panose="02010600030101010101" pitchFamily="2" charset="-122"/>
                          <a:cs typeface="Times New Roman" panose="02020603050405020304" pitchFamily="18" charset="0"/>
                        </a:rPr>
                        <a:t>教授学生知识的代表</a:t>
                      </a:r>
                      <a:endParaRPr lang="zh-CN" sz="2100" kern="100">
                        <a:effectLst/>
                        <a:latin typeface="Calibri" panose="020F0502020204030204" charset="0"/>
                        <a:ea typeface="宋体" panose="02010600030101010101" pitchFamily="2" charset="-122"/>
                        <a:cs typeface="Times New Roman" panose="02020603050405020304" pitchFamily="18" charset="0"/>
                      </a:endParaRP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07761">
                <a:tc vMerge="1">
                  <a:tcPr/>
                </a:tc>
                <a:tc>
                  <a:txBody>
                    <a:bodyPr/>
                    <a:lstStyle/>
                    <a:p>
                      <a:pPr indent="266700" algn="just">
                        <a:spcAft>
                          <a:spcPts val="0"/>
                        </a:spcAft>
                      </a:pPr>
                      <a:r>
                        <a:rPr lang="zh-CN" sz="2100" kern="100">
                          <a:effectLst/>
                          <a:latin typeface="Calibri" panose="020F0502020204030204" charset="0"/>
                          <a:ea typeface="宋体" panose="02010600030101010101" pitchFamily="2" charset="-122"/>
                          <a:cs typeface="Times New Roman" panose="02020603050405020304" pitchFamily="18" charset="0"/>
                        </a:rPr>
                        <a:t>学生</a:t>
                      </a:r>
                      <a:endParaRPr lang="zh-CN" sz="2100" kern="100">
                        <a:effectLst/>
                        <a:latin typeface="Calibri" panose="020F0502020204030204" charset="0"/>
                        <a:ea typeface="宋体" panose="02010600030101010101" pitchFamily="2" charset="-122"/>
                        <a:cs typeface="Times New Roman" panose="02020603050405020304" pitchFamily="18" charset="0"/>
                      </a:endParaRP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dirty="0">
                          <a:effectLst/>
                          <a:latin typeface="Calibri" panose="020F0502020204030204" charset="0"/>
                          <a:ea typeface="宋体" panose="02010600030101010101" pitchFamily="2" charset="-122"/>
                          <a:cs typeface="Times New Roman" panose="02020603050405020304" pitchFamily="18" charset="0"/>
                        </a:rPr>
                        <a:t>需要</a:t>
                      </a:r>
                      <a:r>
                        <a:rPr lang="zh-CN" sz="2100" kern="100" dirty="0" smtClean="0">
                          <a:effectLst/>
                          <a:latin typeface="Calibri" panose="020F0502020204030204" charset="0"/>
                          <a:ea typeface="宋体" panose="02010600030101010101" pitchFamily="2" charset="-122"/>
                          <a:cs typeface="Times New Roman" panose="02020603050405020304" pitchFamily="18" charset="0"/>
                        </a:rPr>
                        <a:t>在</a:t>
                      </a:r>
                      <a:r>
                        <a:rPr lang="zh-CN" altLang="en-US" sz="2100" kern="100" dirty="0" smtClean="0">
                          <a:effectLst/>
                          <a:latin typeface="Calibri" panose="020F0502020204030204" charset="0"/>
                          <a:ea typeface="宋体" panose="02010600030101010101" pitchFamily="2" charset="-122"/>
                          <a:cs typeface="Times New Roman" panose="02020603050405020304" pitchFamily="18" charset="0"/>
                        </a:rPr>
                        <a:t>平台</a:t>
                      </a:r>
                      <a:r>
                        <a:rPr lang="zh-CN" sz="2100" kern="100" dirty="0" smtClean="0">
                          <a:effectLst/>
                          <a:latin typeface="Calibri" panose="020F0502020204030204" charset="0"/>
                          <a:ea typeface="宋体" panose="02010600030101010101" pitchFamily="2" charset="-122"/>
                          <a:cs typeface="Times New Roman" panose="02020603050405020304" pitchFamily="18" charset="0"/>
                        </a:rPr>
                        <a:t>上</a:t>
                      </a:r>
                      <a:r>
                        <a:rPr lang="zh-CN" sz="2100" kern="100" dirty="0">
                          <a:effectLst/>
                          <a:latin typeface="Calibri" panose="020F0502020204030204" charset="0"/>
                          <a:ea typeface="宋体" panose="02010600030101010101" pitchFamily="2" charset="-122"/>
                          <a:cs typeface="Times New Roman" panose="02020603050405020304" pitchFamily="18" charset="0"/>
                        </a:rPr>
                        <a:t>获取教学信息的学生</a:t>
                      </a:r>
                      <a:endParaRPr lang="zh-CN" sz="2100" kern="100" dirty="0">
                        <a:effectLst/>
                        <a:latin typeface="Calibri" panose="020F0502020204030204" charset="0"/>
                        <a:ea typeface="宋体" panose="02010600030101010101" pitchFamily="2" charset="-122"/>
                        <a:cs typeface="Times New Roman" panose="02020603050405020304" pitchFamily="18" charset="0"/>
                      </a:endParaRP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59355">
                <a:tc vMerge="1">
                  <a:tcPr/>
                </a:tc>
                <a:tc>
                  <a:txBody>
                    <a:bodyPr/>
                    <a:lstStyle/>
                    <a:p>
                      <a:pPr indent="266700" algn="just">
                        <a:spcAft>
                          <a:spcPts val="0"/>
                        </a:spcAft>
                      </a:pPr>
                      <a:r>
                        <a:rPr lang="zh-CN" sz="2100" kern="100" dirty="0">
                          <a:effectLst/>
                          <a:latin typeface="Calibri" panose="020F0502020204030204" charset="0"/>
                          <a:ea typeface="宋体" panose="02010600030101010101" pitchFamily="2" charset="-122"/>
                          <a:cs typeface="Times New Roman" panose="02020603050405020304" pitchFamily="18" charset="0"/>
                        </a:rPr>
                        <a:t>游客</a:t>
                      </a:r>
                      <a:endParaRPr lang="zh-CN" sz="2100" kern="100" dirty="0">
                        <a:effectLst/>
                        <a:latin typeface="Calibri" panose="020F0502020204030204" charset="0"/>
                        <a:ea typeface="宋体" panose="02010600030101010101" pitchFamily="2" charset="-122"/>
                        <a:cs typeface="Times New Roman" panose="02020603050405020304" pitchFamily="18" charset="0"/>
                      </a:endParaRP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dirty="0">
                          <a:effectLst/>
                          <a:latin typeface="Calibri" panose="020F0502020204030204" charset="0"/>
                          <a:ea typeface="宋体" panose="02010600030101010101" pitchFamily="2" charset="-122"/>
                          <a:cs typeface="Times New Roman" panose="02020603050405020304" pitchFamily="18" charset="0"/>
                        </a:rPr>
                        <a:t>能够访问平台，但是具有访问限制</a:t>
                      </a:r>
                      <a:endParaRPr lang="zh-CN" sz="2100" kern="100" dirty="0">
                        <a:effectLst/>
                        <a:latin typeface="Calibri" panose="020F0502020204030204" charset="0"/>
                        <a:ea typeface="宋体" panose="02010600030101010101" pitchFamily="2" charset="-122"/>
                        <a:cs typeface="Times New Roman" panose="02020603050405020304" pitchFamily="18" charset="0"/>
                      </a:endParaRP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59355">
                <a:tc vMerge="1">
                  <a:tcPr/>
                </a:tc>
                <a:tc>
                  <a:txBody>
                    <a:bodyPr/>
                    <a:lstStyle/>
                    <a:p>
                      <a:pPr indent="266700" algn="just">
                        <a:spcAft>
                          <a:spcPts val="0"/>
                        </a:spcAft>
                      </a:pPr>
                      <a:r>
                        <a:rPr lang="zh-CN" sz="2100" kern="100">
                          <a:effectLst/>
                          <a:latin typeface="Calibri" panose="020F0502020204030204" charset="0"/>
                          <a:ea typeface="宋体" panose="02010600030101010101" pitchFamily="2" charset="-122"/>
                          <a:cs typeface="Times New Roman" panose="02020603050405020304" pitchFamily="18" charset="0"/>
                        </a:rPr>
                        <a:t>管理员</a:t>
                      </a:r>
                      <a:endParaRPr lang="zh-CN" sz="2100" kern="100">
                        <a:effectLst/>
                        <a:latin typeface="Calibri" panose="020F0502020204030204" charset="0"/>
                        <a:ea typeface="宋体" panose="02010600030101010101" pitchFamily="2" charset="-122"/>
                        <a:cs typeface="Times New Roman" panose="02020603050405020304" pitchFamily="18" charset="0"/>
                      </a:endParaRP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dirty="0" smtClean="0">
                          <a:effectLst/>
                          <a:latin typeface="Calibri" panose="020F0502020204030204" charset="0"/>
                          <a:ea typeface="宋体" panose="02010600030101010101" pitchFamily="2" charset="-122"/>
                          <a:cs typeface="Times New Roman" panose="02020603050405020304" pitchFamily="18" charset="0"/>
                        </a:rPr>
                        <a:t>负责</a:t>
                      </a:r>
                      <a:r>
                        <a:rPr lang="zh-CN" altLang="en-US" sz="2100" kern="100" dirty="0" smtClean="0">
                          <a:effectLst/>
                          <a:latin typeface="Calibri" panose="020F0502020204030204" charset="0"/>
                          <a:ea typeface="宋体" panose="02010600030101010101" pitchFamily="2" charset="-122"/>
                          <a:cs typeface="Times New Roman" panose="02020603050405020304" pitchFamily="18" charset="0"/>
                        </a:rPr>
                        <a:t>平台</a:t>
                      </a:r>
                      <a:r>
                        <a:rPr lang="zh-CN" sz="2100" kern="100" dirty="0" smtClean="0">
                          <a:effectLst/>
                          <a:latin typeface="Calibri" panose="020F0502020204030204" charset="0"/>
                          <a:ea typeface="宋体" panose="02010600030101010101" pitchFamily="2" charset="-122"/>
                          <a:cs typeface="Times New Roman" panose="02020603050405020304" pitchFamily="18" charset="0"/>
                        </a:rPr>
                        <a:t>后台</a:t>
                      </a:r>
                      <a:r>
                        <a:rPr lang="zh-CN" sz="2100" kern="100" dirty="0">
                          <a:effectLst/>
                          <a:latin typeface="Calibri" panose="020F0502020204030204" charset="0"/>
                          <a:ea typeface="宋体" panose="02010600030101010101" pitchFamily="2" charset="-122"/>
                          <a:cs typeface="Times New Roman" panose="02020603050405020304" pitchFamily="18" charset="0"/>
                        </a:rPr>
                        <a:t>维护的工作人员</a:t>
                      </a:r>
                      <a:endParaRPr lang="zh-CN" sz="2100" kern="100" dirty="0">
                        <a:effectLst/>
                        <a:latin typeface="Calibri" panose="020F0502020204030204" charset="0"/>
                        <a:ea typeface="宋体" panose="02010600030101010101" pitchFamily="2" charset="-122"/>
                        <a:cs typeface="Times New Roman" panose="02020603050405020304" pitchFamily="18" charset="0"/>
                      </a:endParaRP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spd="slow" advClick="0" advTm="0">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用户群分类</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6" name="表格 5"/>
          <p:cNvGraphicFramePr>
            <a:graphicFrameLocks noGrp="1"/>
          </p:cNvGraphicFramePr>
          <p:nvPr/>
        </p:nvGraphicFramePr>
        <p:xfrm>
          <a:off x="334566" y="981522"/>
          <a:ext cx="11593288" cy="5442927"/>
        </p:xfrm>
        <a:graphic>
          <a:graphicData uri="http://schemas.openxmlformats.org/drawingml/2006/table">
            <a:tbl>
              <a:tblPr/>
              <a:tblGrid>
                <a:gridCol w="2898322"/>
                <a:gridCol w="2898322"/>
                <a:gridCol w="2898322"/>
                <a:gridCol w="2898322"/>
              </a:tblGrid>
              <a:tr h="512033">
                <a:tc>
                  <a:txBody>
                    <a:bodyPr/>
                    <a:lstStyle/>
                    <a:p>
                      <a:pPr indent="267970" algn="ctr">
                        <a:spcAft>
                          <a:spcPts val="0"/>
                        </a:spcAft>
                      </a:pPr>
                      <a:r>
                        <a:rPr lang="zh-CN" sz="2000" b="1" kern="100" dirty="0">
                          <a:effectLst/>
                          <a:latin typeface="Calibri" panose="020F0502020204030204" charset="0"/>
                          <a:ea typeface="宋体" panose="02010600030101010101" pitchFamily="2" charset="-122"/>
                          <a:cs typeface="Times New Roman" panose="02020603050405020304" pitchFamily="18" charset="0"/>
                        </a:rPr>
                        <a:t>用户角色</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indent="267970" algn="ctr">
                        <a:spcAft>
                          <a:spcPts val="0"/>
                        </a:spcAft>
                      </a:pPr>
                      <a:r>
                        <a:rPr lang="zh-CN" sz="2000" b="1" kern="100">
                          <a:effectLst/>
                          <a:latin typeface="Calibri" panose="020F0502020204030204" charset="0"/>
                          <a:ea typeface="宋体" panose="02010600030101010101" pitchFamily="2" charset="-122"/>
                          <a:cs typeface="Times New Roman" panose="02020603050405020304" pitchFamily="18" charset="0"/>
                        </a:rPr>
                        <a:t>用户描述</a:t>
                      </a:r>
                      <a:endParaRPr lang="zh-CN" sz="20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indent="267970" algn="ctr">
                        <a:spcAft>
                          <a:spcPts val="0"/>
                        </a:spcAft>
                      </a:pPr>
                      <a:r>
                        <a:rPr lang="zh-CN" altLang="en-US" sz="2000" kern="100" dirty="0" smtClean="0">
                          <a:effectLst/>
                          <a:latin typeface="Calibri" panose="020F0502020204030204" charset="0"/>
                          <a:ea typeface="宋体" panose="02010600030101010101" pitchFamily="2" charset="-122"/>
                          <a:cs typeface="Times New Roman" panose="02020603050405020304" pitchFamily="18" charset="0"/>
                        </a:rPr>
                        <a:t>用户代表</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indent="267970" algn="ctr">
                        <a:spcAft>
                          <a:spcPts val="0"/>
                        </a:spcAft>
                      </a:pPr>
                      <a:r>
                        <a:rPr lang="zh-CN" altLang="en-US" sz="2000" kern="100" dirty="0" smtClean="0">
                          <a:effectLst/>
                          <a:latin typeface="Calibri" panose="020F0502020204030204" charset="0"/>
                          <a:ea typeface="宋体" panose="02010600030101010101" pitchFamily="2" charset="-122"/>
                          <a:cs typeface="Times New Roman" panose="02020603050405020304" pitchFamily="18" charset="0"/>
                        </a:rPr>
                        <a:t>代表简介</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r>
              <a:tr h="512033">
                <a:tc>
                  <a:txBody>
                    <a:bodyPr/>
                    <a:lstStyle/>
                    <a:p>
                      <a:pPr indent="266700" algn="ctr">
                        <a:spcAft>
                          <a:spcPts val="0"/>
                        </a:spcAft>
                      </a:pPr>
                      <a:r>
                        <a:rPr lang="zh-CN" sz="2000" kern="100" dirty="0">
                          <a:effectLst/>
                          <a:latin typeface="Calibri" panose="020F0502020204030204" charset="0"/>
                          <a:ea typeface="宋体" panose="02010600030101010101" pitchFamily="2" charset="-122"/>
                          <a:cs typeface="Times New Roman" panose="02020603050405020304" pitchFamily="18" charset="0"/>
                        </a:rPr>
                        <a:t>项目发起人</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sz="2000" kern="100" dirty="0">
                          <a:effectLst/>
                          <a:latin typeface="Calibri" panose="020F0502020204030204" charset="0"/>
                          <a:ea typeface="宋体" panose="02010600030101010101" pitchFamily="2" charset="-122"/>
                          <a:cs typeface="Times New Roman" panose="02020603050405020304" pitchFamily="18" charset="0"/>
                        </a:rPr>
                        <a:t>项目的发起方</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charset="0"/>
                          <a:ea typeface="宋体" panose="02010600030101010101" pitchFamily="2" charset="-122"/>
                          <a:cs typeface="Times New Roman" panose="02020603050405020304" pitchFamily="18" charset="0"/>
                        </a:rPr>
                        <a:t>杨枨老师，侯宏仑老师</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charset="0"/>
                          <a:ea typeface="宋体" panose="02010600030101010101" pitchFamily="2" charset="-122"/>
                          <a:cs typeface="Times New Roman" panose="02020603050405020304" pitchFamily="18" charset="0"/>
                        </a:rPr>
                        <a:t>软件工程抓呢方面的教学老师，在软件工程领域有着丰富的经验</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03660">
                <a:tc>
                  <a:txBody>
                    <a:bodyPr/>
                    <a:lstStyle/>
                    <a:p>
                      <a:pPr indent="266700" algn="ctr">
                        <a:spcAft>
                          <a:spcPts val="0"/>
                        </a:spcAft>
                      </a:pPr>
                      <a:r>
                        <a:rPr lang="zh-CN" sz="2000" kern="100" dirty="0">
                          <a:effectLst/>
                          <a:latin typeface="Calibri" panose="020F0502020204030204" charset="0"/>
                          <a:ea typeface="宋体" panose="02010600030101010101" pitchFamily="2" charset="-122"/>
                          <a:cs typeface="Times New Roman" panose="02020603050405020304" pitchFamily="18" charset="0"/>
                        </a:rPr>
                        <a:t>教师</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sz="2000" kern="100" dirty="0">
                          <a:effectLst/>
                          <a:latin typeface="Calibri" panose="020F0502020204030204" charset="0"/>
                          <a:ea typeface="宋体" panose="02010600030101010101" pitchFamily="2" charset="-122"/>
                          <a:cs typeface="Times New Roman" panose="02020603050405020304" pitchFamily="18" charset="0"/>
                        </a:rPr>
                        <a:t>教授学生知识的代表</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charset="0"/>
                          <a:ea typeface="宋体" panose="02010600030101010101" pitchFamily="2" charset="-122"/>
                          <a:cs typeface="Times New Roman" panose="02020603050405020304" pitchFamily="18" charset="0"/>
                        </a:rPr>
                        <a:t>杨枨老师</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charset="0"/>
                          <a:ea typeface="宋体" panose="02010600030101010101" pitchFamily="2" charset="-122"/>
                          <a:cs typeface="Times New Roman" panose="02020603050405020304" pitchFamily="18" charset="0"/>
                        </a:rPr>
                        <a:t>软件工程专业教学负责人，具有相当丰富的教学经验</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03660">
                <a:tc>
                  <a:txBody>
                    <a:bodyPr/>
                    <a:lstStyle/>
                    <a:p>
                      <a:pPr indent="266700" algn="ctr">
                        <a:spcAft>
                          <a:spcPts val="0"/>
                        </a:spcAft>
                      </a:pPr>
                      <a:r>
                        <a:rPr lang="zh-CN" sz="2000" kern="100" dirty="0">
                          <a:effectLst/>
                          <a:latin typeface="Calibri" panose="020F0502020204030204" charset="0"/>
                          <a:ea typeface="宋体" panose="02010600030101010101" pitchFamily="2" charset="-122"/>
                          <a:cs typeface="Times New Roman" panose="02020603050405020304" pitchFamily="18" charset="0"/>
                        </a:rPr>
                        <a:t>学生</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sz="2000" kern="100" dirty="0">
                          <a:effectLst/>
                          <a:latin typeface="Calibri" panose="020F0502020204030204" charset="0"/>
                          <a:ea typeface="宋体" panose="02010600030101010101" pitchFamily="2" charset="-122"/>
                          <a:cs typeface="Times New Roman" panose="02020603050405020304" pitchFamily="18" charset="0"/>
                        </a:rPr>
                        <a:t>需要在网站上获取教学信息的学生</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charset="0"/>
                          <a:ea typeface="宋体" panose="02010600030101010101" pitchFamily="2" charset="-122"/>
                          <a:cs typeface="Times New Roman" panose="02020603050405020304" pitchFamily="18" charset="0"/>
                        </a:rPr>
                        <a:t>吕迪</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charset="0"/>
                          <a:ea typeface="宋体" panose="02010600030101010101" pitchFamily="2" charset="-122"/>
                          <a:cs typeface="Times New Roman" panose="02020603050405020304" pitchFamily="18" charset="0"/>
                        </a:rPr>
                        <a:t>软件工程</a:t>
                      </a:r>
                      <a:r>
                        <a:rPr lang="en-US" altLang="zh-CN" sz="2000" kern="100" dirty="0" smtClean="0">
                          <a:effectLst/>
                          <a:latin typeface="Calibri" panose="020F0502020204030204" charset="0"/>
                          <a:ea typeface="宋体" panose="02010600030101010101" pitchFamily="2" charset="-122"/>
                          <a:cs typeface="Times New Roman" panose="02020603050405020304" pitchFamily="18" charset="0"/>
                        </a:rPr>
                        <a:t>16</a:t>
                      </a:r>
                      <a:r>
                        <a:rPr lang="zh-CN" altLang="en-US" sz="2000" kern="100" dirty="0" smtClean="0">
                          <a:effectLst/>
                          <a:latin typeface="Calibri" panose="020F0502020204030204" charset="0"/>
                          <a:ea typeface="宋体" panose="02010600030101010101" pitchFamily="2" charset="-122"/>
                          <a:cs typeface="Times New Roman" panose="02020603050405020304" pitchFamily="18" charset="0"/>
                        </a:rPr>
                        <a:t>级学生，对软件工程有着浓厚的兴趣</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04587">
                <a:tc>
                  <a:txBody>
                    <a:bodyPr/>
                    <a:lstStyle/>
                    <a:p>
                      <a:pPr indent="266700" algn="ctr">
                        <a:spcAft>
                          <a:spcPts val="0"/>
                        </a:spcAft>
                      </a:pPr>
                      <a:r>
                        <a:rPr lang="zh-CN" sz="2000" kern="100" dirty="0">
                          <a:effectLst/>
                          <a:latin typeface="Calibri" panose="020F0502020204030204" charset="0"/>
                          <a:ea typeface="宋体" panose="02010600030101010101" pitchFamily="2" charset="-122"/>
                          <a:cs typeface="Times New Roman" panose="02020603050405020304" pitchFamily="18" charset="0"/>
                        </a:rPr>
                        <a:t>管理员</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sz="2000" kern="100" dirty="0">
                          <a:effectLst/>
                          <a:latin typeface="Calibri" panose="020F0502020204030204" charset="0"/>
                          <a:ea typeface="宋体" panose="02010600030101010101" pitchFamily="2" charset="-122"/>
                          <a:cs typeface="Times New Roman" panose="02020603050405020304" pitchFamily="18" charset="0"/>
                        </a:rPr>
                        <a:t>负责网站后台维护的工作人员</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charset="0"/>
                          <a:ea typeface="宋体" panose="02010600030101010101" pitchFamily="2" charset="-122"/>
                          <a:cs typeface="Times New Roman" panose="02020603050405020304" pitchFamily="18" charset="0"/>
                        </a:rPr>
                        <a:t>陈尚辉</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charset="0"/>
                          <a:ea typeface="宋体" panose="02010600030101010101" pitchFamily="2" charset="-122"/>
                          <a:cs typeface="Times New Roman" panose="02020603050405020304" pitchFamily="18" charset="0"/>
                        </a:rPr>
                        <a:t>浙江大学计算机专业研究生，对后台管理有一定的经验</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04587">
                <a:tc>
                  <a:txBody>
                    <a:bodyPr/>
                    <a:lstStyle/>
                    <a:p>
                      <a:pPr indent="266700" algn="ctr">
                        <a:spcAft>
                          <a:spcPts val="0"/>
                        </a:spcAft>
                      </a:pPr>
                      <a:r>
                        <a:rPr lang="zh-CN" altLang="en-US" sz="2000" kern="100" dirty="0" smtClean="0">
                          <a:effectLst/>
                          <a:latin typeface="Calibri" panose="020F0502020204030204" charset="0"/>
                          <a:ea typeface="宋体" panose="02010600030101010101" pitchFamily="2" charset="-122"/>
                          <a:cs typeface="Times New Roman" panose="02020603050405020304" pitchFamily="18" charset="0"/>
                        </a:rPr>
                        <a:t>游客</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charset="0"/>
                          <a:ea typeface="宋体" panose="02010600030101010101" pitchFamily="2" charset="-122"/>
                          <a:cs typeface="Times New Roman" panose="02020603050405020304" pitchFamily="18" charset="0"/>
                        </a:rPr>
                        <a:t>能提供简单的浏览网站的功能</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charset="0"/>
                          <a:ea typeface="宋体" panose="02010600030101010101" pitchFamily="2" charset="-122"/>
                          <a:cs typeface="Times New Roman" panose="02020603050405020304" pitchFamily="18" charset="0"/>
                        </a:rPr>
                        <a:t>周朴杰</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charset="0"/>
                          <a:ea typeface="宋体" panose="02010600030101010101" pitchFamily="2" charset="-122"/>
                          <a:cs typeface="Times New Roman" panose="02020603050405020304" pitchFamily="18" charset="0"/>
                        </a:rPr>
                        <a:t>法学院的学生，对教学网站使用有丰富的用经验</a:t>
                      </a:r>
                      <a:endParaRPr lang="zh-CN" sz="20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spd="slow" advClick="0" advTm="0">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用户群分类</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38622" y="909514"/>
            <a:ext cx="2448272"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教师代表邀请确认</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2598" y="1592551"/>
            <a:ext cx="6874156" cy="4909215"/>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1825" y="1592551"/>
            <a:ext cx="8165172" cy="3057873"/>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用户群分类</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38622" y="909514"/>
            <a:ext cx="2448272"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学生</a:t>
            </a:r>
            <a:r>
              <a:rPr lang="zh-CN" altLang="en-US" sz="2000" dirty="0" smtClean="0">
                <a:solidFill>
                  <a:srgbClr val="183A5D"/>
                </a:solidFill>
                <a:latin typeface="微软雅黑" panose="020B0503020204020204" pitchFamily="34" charset="-122"/>
                <a:ea typeface="微软雅黑" panose="020B0503020204020204" pitchFamily="34" charset="-122"/>
              </a:rPr>
              <a:t>代表邀请确认</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50590" y="1566696"/>
            <a:ext cx="6419689" cy="4522545"/>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3318" y="1562135"/>
            <a:ext cx="4819326" cy="2886510"/>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会议记录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2710830" y="1053530"/>
            <a:ext cx="4077618" cy="5499173"/>
          </a:xfrm>
          <a:prstGeom prst="rect">
            <a:avLst/>
          </a:prstGeom>
        </p:spPr>
      </p:pic>
      <p:sp>
        <p:nvSpPr>
          <p:cNvPr id="7" name="文本框 6"/>
          <p:cNvSpPr txBox="1"/>
          <p:nvPr/>
        </p:nvSpPr>
        <p:spPr>
          <a:xfrm>
            <a:off x="7391350" y="3300671"/>
            <a:ext cx="367240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一共发起了</a:t>
            </a:r>
            <a:r>
              <a:rPr lang="en-US" altLang="zh-CN" sz="2665" dirty="0" smtClean="0">
                <a:solidFill>
                  <a:srgbClr val="183A5D"/>
                </a:solidFill>
                <a:latin typeface="微软雅黑" panose="020B0503020204020204" pitchFamily="34" charset="-122"/>
                <a:ea typeface="微软雅黑" panose="020B0503020204020204" pitchFamily="34" charset="-122"/>
              </a:rPr>
              <a:t>16</a:t>
            </a:r>
            <a:r>
              <a:rPr lang="zh-CN" altLang="en-US" sz="2665" dirty="0" smtClean="0">
                <a:solidFill>
                  <a:srgbClr val="183A5D"/>
                </a:solidFill>
                <a:latin typeface="微软雅黑" panose="020B0503020204020204" pitchFamily="34" charset="-122"/>
                <a:ea typeface="微软雅黑" panose="020B0503020204020204" pitchFamily="34" charset="-122"/>
              </a:rPr>
              <a:t>次会议</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用户群分类</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38622" y="909514"/>
            <a:ext cx="2448272"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游客代表邀请确认</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7030" y="1845618"/>
            <a:ext cx="6672867" cy="3828533"/>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0847" y="1845618"/>
            <a:ext cx="6013333" cy="3370963"/>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用户群分类</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38622" y="909514"/>
            <a:ext cx="2592288"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管理员代表邀请确认</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75522" y="1629594"/>
            <a:ext cx="6110776" cy="4413975"/>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9262" y="1629594"/>
            <a:ext cx="8590459" cy="1702632"/>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2664296"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需求获取与确认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789354" y="2967616"/>
            <a:ext cx="3081716"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教师代表需求确认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5951190" y="163732"/>
            <a:ext cx="5721150" cy="6612657"/>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2664296"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需求获取与确认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6887294" y="122578"/>
            <a:ext cx="5087095" cy="6645164"/>
          </a:xfrm>
          <a:prstGeom prst="rect">
            <a:avLst/>
          </a:prstGeom>
        </p:spPr>
      </p:pic>
      <p:sp>
        <p:nvSpPr>
          <p:cNvPr id="7" name="文本框 6"/>
          <p:cNvSpPr txBox="1"/>
          <p:nvPr/>
        </p:nvSpPr>
        <p:spPr>
          <a:xfrm>
            <a:off x="1990750" y="2938531"/>
            <a:ext cx="3081716"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学生代表需求确认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2664296"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需求获取与确认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990750" y="2938531"/>
            <a:ext cx="3081716"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游客代表需求确认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6599262" y="61304"/>
            <a:ext cx="5400600" cy="6684889"/>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2664296"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需求获取与确认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789354" y="2967616"/>
            <a:ext cx="3441756"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管理员代表需求确认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6671270" y="0"/>
            <a:ext cx="5176027" cy="6716413"/>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需求获取与确认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72626" y="1701601"/>
            <a:ext cx="3545638" cy="4248472"/>
          </a:xfrm>
          <a:prstGeom prst="rect">
            <a:avLst/>
          </a:prstGeom>
        </p:spPr>
      </p:pic>
      <p:pic>
        <p:nvPicPr>
          <p:cNvPr id="3" name="图片 2"/>
          <p:cNvPicPr>
            <a:picLocks noChangeAspect="1"/>
          </p:cNvPicPr>
          <p:nvPr/>
        </p:nvPicPr>
        <p:blipFill>
          <a:blip r:embed="rId2"/>
          <a:stretch>
            <a:fillRect/>
          </a:stretch>
        </p:blipFill>
        <p:spPr>
          <a:xfrm>
            <a:off x="3680058" y="1754925"/>
            <a:ext cx="4097669" cy="4141825"/>
          </a:xfrm>
          <a:prstGeom prst="rect">
            <a:avLst/>
          </a:prstGeom>
        </p:spPr>
      </p:pic>
      <p:pic>
        <p:nvPicPr>
          <p:cNvPr id="4" name="图片 3"/>
          <p:cNvPicPr>
            <a:picLocks noChangeAspect="1"/>
          </p:cNvPicPr>
          <p:nvPr/>
        </p:nvPicPr>
        <p:blipFill>
          <a:blip r:embed="rId3"/>
          <a:stretch>
            <a:fillRect/>
          </a:stretch>
        </p:blipFill>
        <p:spPr>
          <a:xfrm>
            <a:off x="7878834" y="1615454"/>
            <a:ext cx="4311579" cy="4667250"/>
          </a:xfrm>
          <a:prstGeom prst="rect">
            <a:avLst/>
          </a:prstGeom>
        </p:spPr>
      </p:pic>
      <p:sp>
        <p:nvSpPr>
          <p:cNvPr id="12" name="右箭头 11"/>
          <p:cNvSpPr/>
          <p:nvPr/>
        </p:nvSpPr>
        <p:spPr>
          <a:xfrm>
            <a:off x="239990" y="1041643"/>
            <a:ext cx="1144927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Click="0" advTm="0">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制作原型获取需求</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237030" y="1413249"/>
            <a:ext cx="3094016" cy="5333419"/>
          </a:xfrm>
          <a:prstGeom prst="rect">
            <a:avLst/>
          </a:prstGeom>
        </p:spPr>
      </p:pic>
      <p:sp>
        <p:nvSpPr>
          <p:cNvPr id="6" name="文本框 5"/>
          <p:cNvSpPr txBox="1"/>
          <p:nvPr/>
        </p:nvSpPr>
        <p:spPr>
          <a:xfrm>
            <a:off x="7439651" y="828089"/>
            <a:ext cx="1495666" cy="523220"/>
          </a:xfrm>
          <a:prstGeom prst="rect">
            <a:avLst/>
          </a:prstGeom>
          <a:noFill/>
        </p:spPr>
        <p:txBody>
          <a:bodyPr wrap="none" rtlCol="0">
            <a:spAutoFit/>
          </a:bodyPr>
          <a:lstStyle/>
          <a:p>
            <a:r>
              <a:rPr lang="en-US" altLang="zh-CN" sz="2800" dirty="0" err="1" smtClean="0"/>
              <a:t>Axure</a:t>
            </a:r>
            <a:r>
              <a:rPr lang="en-US" altLang="zh-CN" sz="2800" dirty="0" smtClean="0"/>
              <a:t> RP</a:t>
            </a:r>
            <a:endParaRPr lang="zh-CN" altLang="en-US" sz="2800" dirty="0"/>
          </a:p>
        </p:txBody>
      </p:sp>
      <p:pic>
        <p:nvPicPr>
          <p:cNvPr id="7" name="图片 6"/>
          <p:cNvPicPr>
            <a:picLocks noChangeAspect="1"/>
          </p:cNvPicPr>
          <p:nvPr/>
        </p:nvPicPr>
        <p:blipFill>
          <a:blip r:embed="rId2"/>
          <a:stretch>
            <a:fillRect/>
          </a:stretch>
        </p:blipFill>
        <p:spPr>
          <a:xfrm>
            <a:off x="4326885" y="1413249"/>
            <a:ext cx="7721198" cy="4724988"/>
          </a:xfrm>
          <a:prstGeom prst="rect">
            <a:avLst/>
          </a:prstGeom>
        </p:spPr>
      </p:pic>
      <p:sp>
        <p:nvSpPr>
          <p:cNvPr id="13" name="文本框 12"/>
          <p:cNvSpPr txBox="1"/>
          <p:nvPr/>
        </p:nvSpPr>
        <p:spPr>
          <a:xfrm>
            <a:off x="1341080" y="828089"/>
            <a:ext cx="1587371" cy="523220"/>
          </a:xfrm>
          <a:prstGeom prst="rect">
            <a:avLst/>
          </a:prstGeom>
          <a:noFill/>
        </p:spPr>
        <p:txBody>
          <a:bodyPr wrap="square" rtlCol="0">
            <a:spAutoFit/>
          </a:bodyPr>
          <a:lstStyle/>
          <a:p>
            <a:r>
              <a:rPr lang="zh-CN" altLang="en-US" sz="2800" dirty="0" smtClean="0"/>
              <a:t>墨刀</a:t>
            </a:r>
            <a:endParaRPr lang="zh-CN" altLang="en-US" sz="2800" dirty="0"/>
          </a:p>
        </p:txBody>
      </p:sp>
    </p:spTree>
  </p:cSld>
  <p:clrMapOvr>
    <a:masterClrMapping/>
  </p:clrMapOvr>
  <p:transition spd="slow" advClick="0" advTm="0">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14" name="文本框 13"/>
          <p:cNvSpPr txBox="1"/>
          <p:nvPr/>
        </p:nvSpPr>
        <p:spPr>
          <a:xfrm>
            <a:off x="406574" y="3069754"/>
            <a:ext cx="3096344"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最初</a:t>
            </a:r>
            <a:r>
              <a:rPr lang="zh-CN" altLang="en-US" sz="2665" dirty="0" smtClean="0">
                <a:solidFill>
                  <a:srgbClr val="183A5D"/>
                </a:solidFill>
                <a:latin typeface="微软雅黑" panose="020B0503020204020204" pitchFamily="34" charset="-122"/>
                <a:ea typeface="微软雅黑" panose="020B0503020204020204" pitchFamily="34" charset="-122"/>
              </a:rPr>
              <a:t>版本界面原型</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286894" y="981522"/>
            <a:ext cx="8352928" cy="5628589"/>
          </a:xfrm>
          <a:prstGeom prst="rect">
            <a:avLst/>
          </a:prstGeom>
        </p:spPr>
      </p:pic>
      <p:sp>
        <p:nvSpPr>
          <p:cNvPr id="12" name="文本框 11"/>
          <p:cNvSpPr txBox="1"/>
          <p:nvPr/>
        </p:nvSpPr>
        <p:spPr>
          <a:xfrm>
            <a:off x="2062758" y="159817"/>
            <a:ext cx="3096344"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制作原型获取需求</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14" name="文本框 13"/>
          <p:cNvSpPr txBox="1"/>
          <p:nvPr/>
        </p:nvSpPr>
        <p:spPr>
          <a:xfrm>
            <a:off x="406574" y="3069754"/>
            <a:ext cx="3096344"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最新</a:t>
            </a:r>
            <a:r>
              <a:rPr lang="zh-CN" altLang="en-US" sz="2665" dirty="0" smtClean="0">
                <a:solidFill>
                  <a:srgbClr val="183A5D"/>
                </a:solidFill>
                <a:latin typeface="微软雅黑" panose="020B0503020204020204" pitchFamily="34" charset="-122"/>
                <a:ea typeface="微软雅黑" panose="020B0503020204020204" pitchFamily="34" charset="-122"/>
              </a:rPr>
              <a:t>版本界面原型</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954746" y="207474"/>
            <a:ext cx="3096344"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制作原型获取需求</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3797540" y="1053530"/>
            <a:ext cx="8139575" cy="5501149"/>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内部评审记录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6239222" y="207474"/>
            <a:ext cx="5688632" cy="6527394"/>
          </a:xfrm>
          <a:prstGeom prst="rect">
            <a:avLst/>
          </a:prstGeom>
        </p:spPr>
      </p:pic>
      <p:sp>
        <p:nvSpPr>
          <p:cNvPr id="7" name="文本框 6"/>
          <p:cNvSpPr txBox="1"/>
          <p:nvPr/>
        </p:nvSpPr>
        <p:spPr>
          <a:xfrm>
            <a:off x="1630710" y="1269554"/>
            <a:ext cx="3500387" cy="502445"/>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SRS</a:t>
            </a:r>
            <a:r>
              <a:rPr lang="zh-CN" altLang="en-US" sz="2665" dirty="0" smtClean="0">
                <a:solidFill>
                  <a:srgbClr val="183A5D"/>
                </a:solidFill>
                <a:latin typeface="微软雅黑" panose="020B0503020204020204" pitchFamily="34" charset="-122"/>
                <a:ea typeface="微软雅黑" panose="020B0503020204020204" pitchFamily="34" charset="-122"/>
              </a:rPr>
              <a:t>内部评审记录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11" name="文本框 10"/>
          <p:cNvSpPr txBox="1"/>
          <p:nvPr/>
        </p:nvSpPr>
        <p:spPr>
          <a:xfrm>
            <a:off x="5879182" y="1845618"/>
            <a:ext cx="6214082"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根据用户的需求确认不断更新界面原型</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4" name="下箭头 3"/>
          <p:cNvSpPr/>
          <p:nvPr/>
        </p:nvSpPr>
        <p:spPr>
          <a:xfrm>
            <a:off x="762011" y="1180706"/>
            <a:ext cx="288032" cy="51125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制作原型获取需求</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1"/>
          <a:stretch>
            <a:fillRect/>
          </a:stretch>
        </p:blipFill>
        <p:spPr>
          <a:xfrm>
            <a:off x="1050043" y="1701602"/>
            <a:ext cx="4054384" cy="3744416"/>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用例文档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951095" y="981522"/>
            <a:ext cx="1788700"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用例图</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958705" y="1504994"/>
            <a:ext cx="6926734" cy="5046068"/>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用例文档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240416" y="981522"/>
            <a:ext cx="1788700"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用例描述</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010097" y="837506"/>
            <a:ext cx="6246267" cy="5941158"/>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用例文档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486694" y="1413570"/>
            <a:ext cx="2232248" cy="400110"/>
          </a:xfrm>
          <a:prstGeom prst="rect">
            <a:avLst/>
          </a:prstGeom>
          <a:noFill/>
        </p:spPr>
        <p:txBody>
          <a:bodyPr wrap="square" rtlCol="0">
            <a:spAutoFit/>
          </a:bodyPr>
          <a:lstStyle/>
          <a:p>
            <a:r>
              <a:rPr lang="en-US" altLang="zh-CN" sz="2000" dirty="0" smtClean="0">
                <a:solidFill>
                  <a:srgbClr val="183A5D"/>
                </a:solidFill>
                <a:latin typeface="微软雅黑" panose="020B0503020204020204" pitchFamily="34" charset="-122"/>
                <a:ea typeface="微软雅黑" panose="020B0503020204020204" pitchFamily="34" charset="-122"/>
              </a:rPr>
              <a:t>Web</a:t>
            </a:r>
            <a:r>
              <a:rPr lang="zh-CN" altLang="en-US" sz="2000" dirty="0" smtClean="0">
                <a:solidFill>
                  <a:srgbClr val="183A5D"/>
                </a:solidFill>
                <a:latin typeface="微软雅黑" panose="020B0503020204020204" pitchFamily="34" charset="-122"/>
                <a:ea typeface="微软雅黑" panose="020B0503020204020204" pitchFamily="34" charset="-122"/>
              </a:rPr>
              <a:t>端界面</a:t>
            </a:r>
            <a:r>
              <a:rPr lang="zh-CN" altLang="en-US" sz="2000" dirty="0">
                <a:solidFill>
                  <a:srgbClr val="183A5D"/>
                </a:solidFill>
                <a:latin typeface="微软雅黑" panose="020B0503020204020204" pitchFamily="34" charset="-122"/>
                <a:ea typeface="微软雅黑" panose="020B0503020204020204" pitchFamily="34" charset="-122"/>
              </a:rPr>
              <a:t>原型</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5231110" y="45178"/>
            <a:ext cx="5945995" cy="2288945"/>
          </a:xfrm>
          <a:prstGeom prst="rect">
            <a:avLst/>
          </a:prstGeom>
        </p:spPr>
      </p:pic>
      <p:pic>
        <p:nvPicPr>
          <p:cNvPr id="4" name="图片 3"/>
          <p:cNvPicPr>
            <a:picLocks noChangeAspect="1"/>
          </p:cNvPicPr>
          <p:nvPr/>
        </p:nvPicPr>
        <p:blipFill>
          <a:blip r:embed="rId2"/>
          <a:stretch>
            <a:fillRect/>
          </a:stretch>
        </p:blipFill>
        <p:spPr>
          <a:xfrm>
            <a:off x="4511030" y="2384319"/>
            <a:ext cx="7632848" cy="4387867"/>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用例文档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198662" y="1197546"/>
            <a:ext cx="2232248" cy="400110"/>
          </a:xfrm>
          <a:prstGeom prst="rect">
            <a:avLst/>
          </a:prstGeom>
          <a:noFill/>
        </p:spPr>
        <p:txBody>
          <a:bodyPr wrap="square" rtlCol="0">
            <a:spAutoFit/>
          </a:bodyPr>
          <a:lstStyle/>
          <a:p>
            <a:r>
              <a:rPr lang="en-US" altLang="zh-CN" sz="2000" dirty="0" smtClean="0">
                <a:solidFill>
                  <a:srgbClr val="183A5D"/>
                </a:solidFill>
                <a:latin typeface="微软雅黑" panose="020B0503020204020204" pitchFamily="34" charset="-122"/>
                <a:ea typeface="微软雅黑" panose="020B0503020204020204" pitchFamily="34" charset="-122"/>
              </a:rPr>
              <a:t>APP</a:t>
            </a:r>
            <a:r>
              <a:rPr lang="zh-CN" altLang="en-US" sz="2000" dirty="0" smtClean="0">
                <a:solidFill>
                  <a:srgbClr val="183A5D"/>
                </a:solidFill>
                <a:latin typeface="微软雅黑" panose="020B0503020204020204" pitchFamily="34" charset="-122"/>
                <a:ea typeface="微软雅黑" panose="020B0503020204020204" pitchFamily="34" charset="-122"/>
              </a:rPr>
              <a:t>端界面</a:t>
            </a:r>
            <a:r>
              <a:rPr lang="zh-CN" altLang="en-US" sz="2000" dirty="0">
                <a:solidFill>
                  <a:srgbClr val="183A5D"/>
                </a:solidFill>
                <a:latin typeface="微软雅黑" panose="020B0503020204020204" pitchFamily="34" charset="-122"/>
                <a:ea typeface="微软雅黑" panose="020B0503020204020204" pitchFamily="34" charset="-122"/>
              </a:rPr>
              <a:t>原型</a:t>
            </a:r>
            <a:endParaRPr lang="zh-CN" altLang="en-US" sz="2000" dirty="0">
              <a:solidFill>
                <a:srgbClr val="183A5D"/>
              </a:solidFill>
              <a:latin typeface="微软雅黑" panose="020B0503020204020204" pitchFamily="34" charset="-122"/>
              <a:ea typeface="微软雅黑" panose="020B0503020204020204" pitchFamily="34" charset="-122"/>
            </a:endParaRPr>
          </a:p>
        </p:txBody>
      </p:sp>
      <p:graphicFrame>
        <p:nvGraphicFramePr>
          <p:cNvPr id="12" name="表格 11"/>
          <p:cNvGraphicFramePr>
            <a:graphicFrameLocks noGrp="1"/>
          </p:cNvGraphicFramePr>
          <p:nvPr/>
        </p:nvGraphicFramePr>
        <p:xfrm>
          <a:off x="190551" y="1701617"/>
          <a:ext cx="6912768" cy="1276880"/>
        </p:xfrm>
        <a:graphic>
          <a:graphicData uri="http://schemas.openxmlformats.org/drawingml/2006/table">
            <a:tbl>
              <a:tblPr/>
              <a:tblGrid>
                <a:gridCol w="1745939"/>
                <a:gridCol w="1811535"/>
                <a:gridCol w="3355294"/>
              </a:tblGrid>
              <a:tr h="421434">
                <a:tc>
                  <a:txBody>
                    <a:bodyPr/>
                    <a:lstStyle/>
                    <a:p>
                      <a:pPr algn="just">
                        <a:spcAft>
                          <a:spcPts val="0"/>
                        </a:spcAft>
                      </a:pPr>
                      <a:r>
                        <a:rPr lang="zh-CN" sz="1500" b="1" kern="100">
                          <a:effectLst/>
                          <a:latin typeface="Calibri" panose="020F0502020204030204" charset="0"/>
                          <a:ea typeface="宋体" panose="02010600030101010101" pitchFamily="2" charset="-122"/>
                          <a:cs typeface="宋体" panose="02010600030101010101" pitchFamily="2" charset="-122"/>
                        </a:rPr>
                        <a:t>脚注</a:t>
                      </a:r>
                      <a:endParaRPr lang="zh-CN" sz="1500" kern="100">
                        <a:effectLst/>
                        <a:latin typeface="Calibri" panose="020F050202020403020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1500" b="1" kern="100">
                          <a:effectLst/>
                          <a:latin typeface="Calibri" panose="020F0502020204030204" charset="0"/>
                          <a:ea typeface="宋体" panose="02010600030101010101" pitchFamily="2" charset="-122"/>
                          <a:cs typeface="宋体" panose="02010600030101010101" pitchFamily="2" charset="-122"/>
                        </a:rPr>
                        <a:t>名称</a:t>
                      </a:r>
                      <a:endParaRPr lang="zh-CN" sz="1500" kern="100">
                        <a:effectLst/>
                        <a:latin typeface="Calibri" panose="020F050202020403020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1500" b="1" kern="100">
                          <a:effectLst/>
                          <a:latin typeface="Calibri" panose="020F0502020204030204" charset="0"/>
                          <a:ea typeface="宋体" panose="02010600030101010101" pitchFamily="2" charset="-122"/>
                          <a:cs typeface="宋体" panose="02010600030101010101" pitchFamily="2" charset="-122"/>
                        </a:rPr>
                        <a:t>交互</a:t>
                      </a:r>
                      <a:endParaRPr lang="zh-CN" sz="1500" kern="100">
                        <a:effectLst/>
                        <a:latin typeface="Calibri" panose="020F050202020403020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r>
              <a:tr h="427723">
                <a:tc>
                  <a:txBody>
                    <a:bodyPr/>
                    <a:lstStyle/>
                    <a:p>
                      <a:pPr algn="just">
                        <a:spcAft>
                          <a:spcPts val="0"/>
                        </a:spcAft>
                      </a:pPr>
                      <a:r>
                        <a:rPr lang="en-US" sz="1500" kern="100">
                          <a:effectLst/>
                          <a:latin typeface="宋体" panose="02010600030101010101" pitchFamily="2" charset="-122"/>
                          <a:ea typeface="宋体" panose="02010600030101010101" pitchFamily="2" charset="-122"/>
                          <a:cs typeface="宋体" panose="02010600030101010101" pitchFamily="2" charset="-122"/>
                        </a:rPr>
                        <a:t>1</a:t>
                      </a:r>
                      <a:endParaRPr lang="zh-CN" sz="1500" kern="100">
                        <a:effectLst/>
                        <a:latin typeface="Calibri" panose="020F050202020403020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500" kern="100">
                          <a:effectLst/>
                          <a:latin typeface="Calibri" panose="020F0502020204030204" charset="0"/>
                          <a:ea typeface="宋体" panose="02010600030101010101" pitchFamily="2" charset="-122"/>
                          <a:cs typeface="宋体" panose="02010600030101010101" pitchFamily="2" charset="-122"/>
                        </a:rPr>
                        <a:t>课程</a:t>
                      </a:r>
                      <a:endParaRPr lang="zh-CN" sz="1500" kern="100">
                        <a:effectLst/>
                        <a:latin typeface="Calibri" panose="020F050202020403020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500" kern="100">
                          <a:effectLst/>
                          <a:latin typeface="Calibri" panose="020F0502020204030204" charset="0"/>
                          <a:ea typeface="宋体" panose="02010600030101010101" pitchFamily="2" charset="-122"/>
                          <a:cs typeface="宋体" panose="02010600030101010101" pitchFamily="2" charset="-122"/>
                        </a:rPr>
                        <a:t>显示我开设的课程列表</a:t>
                      </a:r>
                      <a:endParaRPr lang="zh-CN" sz="1500" kern="100">
                        <a:effectLst/>
                        <a:latin typeface="Calibri" panose="020F050202020403020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7723">
                <a:tc>
                  <a:txBody>
                    <a:bodyPr/>
                    <a:lstStyle/>
                    <a:p>
                      <a:pPr algn="just">
                        <a:spcAft>
                          <a:spcPts val="0"/>
                        </a:spcAft>
                      </a:pPr>
                      <a:r>
                        <a:rPr lang="en-US" sz="1500" kern="100">
                          <a:effectLst/>
                          <a:latin typeface="宋体" panose="02010600030101010101" pitchFamily="2" charset="-122"/>
                          <a:ea typeface="宋体" panose="02010600030101010101" pitchFamily="2" charset="-122"/>
                          <a:cs typeface="宋体" panose="02010600030101010101" pitchFamily="2" charset="-122"/>
                        </a:rPr>
                        <a:t>2</a:t>
                      </a:r>
                      <a:endParaRPr lang="zh-CN" sz="1500" kern="100">
                        <a:effectLst/>
                        <a:latin typeface="Calibri" panose="020F050202020403020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500" kern="100">
                          <a:effectLst/>
                          <a:latin typeface="Calibri" panose="020F0502020204030204" charset="0"/>
                          <a:ea typeface="宋体" panose="02010600030101010101" pitchFamily="2" charset="-122"/>
                          <a:cs typeface="宋体" panose="02010600030101010101" pitchFamily="2" charset="-122"/>
                        </a:rPr>
                        <a:t>跳转</a:t>
                      </a:r>
                      <a:endParaRPr lang="zh-CN" sz="1500" kern="100">
                        <a:effectLst/>
                        <a:latin typeface="Calibri" panose="020F050202020403020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500" kern="100" dirty="0">
                          <a:effectLst/>
                          <a:latin typeface="Calibri" panose="020F0502020204030204" charset="0"/>
                          <a:ea typeface="宋体" panose="02010600030101010101" pitchFamily="2" charset="-122"/>
                          <a:cs typeface="宋体" panose="02010600030101010101" pitchFamily="2" charset="-122"/>
                        </a:rPr>
                        <a:t>点击跳转到对应课程详情页</a:t>
                      </a:r>
                      <a:endParaRPr lang="zh-CN" sz="1500" kern="100" dirty="0">
                        <a:effectLst/>
                        <a:latin typeface="Calibri" panose="020F050202020403020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1026"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51277" y="136617"/>
            <a:ext cx="4645789" cy="385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0575" y="4293890"/>
            <a:ext cx="4386491" cy="2493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0">
    <p:wip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用例文档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a:stretch>
            <a:fillRect/>
          </a:stretch>
        </p:blipFill>
        <p:spPr>
          <a:xfrm>
            <a:off x="4727054" y="661467"/>
            <a:ext cx="2604938" cy="6029235"/>
          </a:xfrm>
          <a:prstGeom prst="rect">
            <a:avLst/>
          </a:prstGeom>
        </p:spPr>
      </p:pic>
      <p:sp>
        <p:nvSpPr>
          <p:cNvPr id="3" name="文本框 2"/>
          <p:cNvSpPr txBox="1"/>
          <p:nvPr/>
        </p:nvSpPr>
        <p:spPr>
          <a:xfrm>
            <a:off x="910630" y="2980391"/>
            <a:ext cx="3706464" cy="502445"/>
          </a:xfrm>
          <a:prstGeom prst="rect">
            <a:avLst/>
          </a:prstGeom>
          <a:noFill/>
        </p:spPr>
        <p:txBody>
          <a:bodyPr wrap="non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使用</a:t>
            </a:r>
            <a:r>
              <a:rPr lang="en-US" altLang="zh-CN" sz="2665" dirty="0">
                <a:solidFill>
                  <a:srgbClr val="183A5D"/>
                </a:solidFill>
                <a:latin typeface="微软雅黑" panose="020B0503020204020204" pitchFamily="34" charset="-122"/>
                <a:ea typeface="微软雅黑" panose="020B0503020204020204" pitchFamily="34" charset="-122"/>
              </a:rPr>
              <a:t>Visio</a:t>
            </a:r>
            <a:r>
              <a:rPr lang="zh-CN" altLang="en-US" sz="2665" dirty="0">
                <a:solidFill>
                  <a:srgbClr val="183A5D"/>
                </a:solidFill>
                <a:latin typeface="微软雅黑" panose="020B0503020204020204" pitchFamily="34" charset="-122"/>
                <a:ea typeface="微软雅黑" panose="020B0503020204020204" pitchFamily="34" charset="-122"/>
              </a:rPr>
              <a:t>绘制对话框图</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用例文档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910630" y="2980391"/>
            <a:ext cx="3866058" cy="502445"/>
          </a:xfrm>
          <a:prstGeom prst="rect">
            <a:avLst/>
          </a:prstGeom>
          <a:noFill/>
        </p:spPr>
        <p:txBody>
          <a:bodyPr wrap="non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使用</a:t>
            </a:r>
            <a:r>
              <a:rPr lang="en-US" altLang="zh-CN" sz="2665" dirty="0" smtClean="0">
                <a:solidFill>
                  <a:srgbClr val="183A5D"/>
                </a:solidFill>
                <a:latin typeface="微软雅黑" panose="020B0503020204020204" pitchFamily="34" charset="-122"/>
                <a:ea typeface="微软雅黑" panose="020B0503020204020204" pitchFamily="34" charset="-122"/>
              </a:rPr>
              <a:t>Draw.IO</a:t>
            </a:r>
            <a:r>
              <a:rPr lang="zh-CN" altLang="en-US" sz="2665" dirty="0" smtClean="0">
                <a:solidFill>
                  <a:srgbClr val="183A5D"/>
                </a:solidFill>
                <a:latin typeface="微软雅黑" panose="020B0503020204020204" pitchFamily="34" charset="-122"/>
                <a:ea typeface="微软雅黑" panose="020B0503020204020204" pitchFamily="34" charset="-122"/>
              </a:rPr>
              <a:t>绘制顺序图</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591150" y="661467"/>
            <a:ext cx="6057279" cy="5943206"/>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非功能性需求</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34566" y="1485578"/>
            <a:ext cx="6486525" cy="4095750"/>
          </a:xfrm>
          <a:prstGeom prst="rect">
            <a:avLst/>
          </a:prstGeom>
        </p:spPr>
      </p:pic>
      <p:pic>
        <p:nvPicPr>
          <p:cNvPr id="4" name="图片 3"/>
          <p:cNvPicPr>
            <a:picLocks noChangeAspect="1"/>
          </p:cNvPicPr>
          <p:nvPr/>
        </p:nvPicPr>
        <p:blipFill>
          <a:blip r:embed="rId2"/>
          <a:stretch>
            <a:fillRect/>
          </a:stretch>
        </p:blipFill>
        <p:spPr>
          <a:xfrm>
            <a:off x="6821091" y="1485578"/>
            <a:ext cx="5057775" cy="2743200"/>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622598" y="1125538"/>
            <a:ext cx="2592288"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项目下达者</a:t>
            </a:r>
            <a:r>
              <a:rPr lang="zh-CN" altLang="en-US" sz="2000" dirty="0" smtClean="0">
                <a:solidFill>
                  <a:srgbClr val="183A5D"/>
                </a:solidFill>
                <a:latin typeface="微软雅黑" panose="020B0503020204020204" pitchFamily="34" charset="-122"/>
                <a:ea typeface="微软雅黑" panose="020B0503020204020204" pitchFamily="34" charset="-122"/>
              </a:rPr>
              <a:t>邀请打分</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134766"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6614" y="1698045"/>
            <a:ext cx="5513800" cy="4578246"/>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3238" y="1975541"/>
            <a:ext cx="5301505" cy="4023253"/>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622598" y="1125538"/>
            <a:ext cx="2304256"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教师</a:t>
            </a:r>
            <a:r>
              <a:rPr lang="zh-CN" altLang="en-US" sz="2000" dirty="0" smtClean="0">
                <a:solidFill>
                  <a:srgbClr val="183A5D"/>
                </a:solidFill>
                <a:latin typeface="微软雅黑" panose="020B0503020204020204" pitchFamily="34" charset="-122"/>
                <a:ea typeface="微软雅黑" panose="020B0503020204020204" pitchFamily="34" charset="-122"/>
              </a:rPr>
              <a:t>代表邀请打分</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134766"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5004" y="1845618"/>
            <a:ext cx="6678778" cy="3983535"/>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1190" y="1791865"/>
            <a:ext cx="5904656" cy="4091040"/>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内部评审记录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630710" y="1269554"/>
            <a:ext cx="3816424"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需求变更内部评审记录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6239222" y="219922"/>
            <a:ext cx="5759351" cy="6412895"/>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622598" y="1125538"/>
            <a:ext cx="2304256"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学生</a:t>
            </a:r>
            <a:r>
              <a:rPr lang="zh-CN" altLang="en-US" sz="2000" dirty="0" smtClean="0">
                <a:solidFill>
                  <a:srgbClr val="183A5D"/>
                </a:solidFill>
                <a:latin typeface="微软雅黑" panose="020B0503020204020204" pitchFamily="34" charset="-122"/>
                <a:ea typeface="微软雅黑" panose="020B0503020204020204" pitchFamily="34" charset="-122"/>
              </a:rPr>
              <a:t>代表邀请打分</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134766"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2598" y="1650388"/>
            <a:ext cx="5688632" cy="4900403"/>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1390" y="1408740"/>
            <a:ext cx="3673956" cy="5383698"/>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622598" y="1125538"/>
            <a:ext cx="2304256"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游客</a:t>
            </a:r>
            <a:r>
              <a:rPr lang="zh-CN" altLang="en-US" sz="2000" dirty="0" smtClean="0">
                <a:solidFill>
                  <a:srgbClr val="183A5D"/>
                </a:solidFill>
                <a:latin typeface="微软雅黑" panose="020B0503020204020204" pitchFamily="34" charset="-122"/>
                <a:ea typeface="微软雅黑" panose="020B0503020204020204" pitchFamily="34" charset="-122"/>
              </a:rPr>
              <a:t>代表邀请打分</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134766"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231110" y="825952"/>
            <a:ext cx="6432164" cy="3731059"/>
          </a:xfrm>
          <a:prstGeom prst="rect">
            <a:avLst/>
          </a:prstGeom>
        </p:spPr>
      </p:pic>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371" y="2349674"/>
            <a:ext cx="7350065" cy="3584066"/>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622598" y="1125538"/>
            <a:ext cx="2592288"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管理员代表邀请打分</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134766"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26572" y="1650388"/>
            <a:ext cx="4174950" cy="4190855"/>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9182" y="2508908"/>
            <a:ext cx="4802109" cy="2473813"/>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6</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22598" y="981522"/>
            <a:ext cx="6052718"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优先级打分规则</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8"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70670" y="1551490"/>
            <a:ext cx="10083063" cy="48245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advClick="0" advTm="0">
    <p:wip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6</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6614" y="1701602"/>
            <a:ext cx="10297144" cy="49286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文本框 12"/>
          <p:cNvSpPr txBox="1"/>
          <p:nvPr/>
        </p:nvSpPr>
        <p:spPr>
          <a:xfrm>
            <a:off x="694606" y="1065139"/>
            <a:ext cx="2566180"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教师用户优先级</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4006974" y="387556"/>
            <a:ext cx="3589375" cy="6344958"/>
          </a:xfrm>
          <a:prstGeom prst="rect">
            <a:avLst/>
          </a:prstGeom>
        </p:spPr>
      </p:pic>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xit" presetSubtype="0" fill="hold"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6</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694606" y="1065139"/>
            <a:ext cx="2566180"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学生用户优先级</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065615" y="1989634"/>
            <a:ext cx="10125075" cy="4352925"/>
          </a:xfrm>
          <a:prstGeom prst="rect">
            <a:avLst/>
          </a:prstGeom>
        </p:spPr>
      </p:pic>
      <p:pic>
        <p:nvPicPr>
          <p:cNvPr id="14" name="图片 13"/>
          <p:cNvPicPr>
            <a:picLocks noChangeAspect="1"/>
          </p:cNvPicPr>
          <p:nvPr/>
        </p:nvPicPr>
        <p:blipFill>
          <a:blip r:embed="rId2"/>
          <a:stretch>
            <a:fillRect/>
          </a:stretch>
        </p:blipFill>
        <p:spPr>
          <a:xfrm>
            <a:off x="4333464" y="255950"/>
            <a:ext cx="3589375" cy="6344958"/>
          </a:xfrm>
          <a:prstGeom prst="rect">
            <a:avLst/>
          </a:prstGeom>
        </p:spPr>
      </p:pic>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xit" presetSubtype="0" fill="hold" nodeType="withEffect">
                                  <p:stCondLst>
                                    <p:cond delay="0"/>
                                  </p:stCondLst>
                                  <p:childTnLst>
                                    <p:animEffect transition="out" filter="fade">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6</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694606" y="1065139"/>
            <a:ext cx="2566180"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游客</a:t>
            </a:r>
            <a:r>
              <a:rPr lang="zh-CN" altLang="en-US" sz="2000"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838622" y="2094110"/>
            <a:ext cx="10134600" cy="2667000"/>
          </a:xfrm>
          <a:prstGeom prst="rect">
            <a:avLst/>
          </a:prstGeom>
        </p:spPr>
      </p:pic>
      <p:pic>
        <p:nvPicPr>
          <p:cNvPr id="14" name="图片 13"/>
          <p:cNvPicPr>
            <a:picLocks noChangeAspect="1"/>
          </p:cNvPicPr>
          <p:nvPr/>
        </p:nvPicPr>
        <p:blipFill>
          <a:blip r:embed="rId2"/>
          <a:stretch>
            <a:fillRect/>
          </a:stretch>
        </p:blipFill>
        <p:spPr>
          <a:xfrm>
            <a:off x="4439022" y="255131"/>
            <a:ext cx="3589375" cy="6344958"/>
          </a:xfrm>
          <a:prstGeom prst="rect">
            <a:avLst/>
          </a:prstGeom>
        </p:spPr>
      </p:pic>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xit" presetSubtype="0" fill="hold"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6</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694606" y="1065139"/>
            <a:ext cx="2566180"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管理员用户优先级</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910630" y="1823803"/>
            <a:ext cx="10115550" cy="4533900"/>
          </a:xfrm>
          <a:prstGeom prst="rect">
            <a:avLst/>
          </a:prstGeom>
        </p:spPr>
      </p:pic>
      <p:pic>
        <p:nvPicPr>
          <p:cNvPr id="5" name="图片 4"/>
          <p:cNvPicPr>
            <a:picLocks noChangeAspect="1"/>
          </p:cNvPicPr>
          <p:nvPr/>
        </p:nvPicPr>
        <p:blipFill>
          <a:blip r:embed="rId2"/>
          <a:stretch>
            <a:fillRect/>
          </a:stretch>
        </p:blipFill>
        <p:spPr>
          <a:xfrm>
            <a:off x="4439022" y="274846"/>
            <a:ext cx="3134965" cy="6269930"/>
          </a:xfrm>
          <a:prstGeom prst="rect">
            <a:avLst/>
          </a:prstGeom>
        </p:spPr>
      </p:pic>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7</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需求可行性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910630" y="2205658"/>
            <a:ext cx="4119141" cy="1630844"/>
          </a:xfrm>
          <a:prstGeom prst="rect">
            <a:avLst/>
          </a:prstGeom>
        </p:spPr>
      </p:pic>
      <p:sp>
        <p:nvSpPr>
          <p:cNvPr id="4" name="文本框 3"/>
          <p:cNvSpPr txBox="1"/>
          <p:nvPr/>
        </p:nvSpPr>
        <p:spPr>
          <a:xfrm>
            <a:off x="5879182" y="2651748"/>
            <a:ext cx="5840060" cy="738664"/>
          </a:xfrm>
          <a:prstGeom prst="rect">
            <a:avLst/>
          </a:prstGeom>
          <a:noFill/>
        </p:spPr>
        <p:txBody>
          <a:bodyPr wrap="none" rtlCol="0">
            <a:spAutoFit/>
          </a:bodyPr>
          <a:lstStyle/>
          <a:p>
            <a:r>
              <a:rPr lang="zh-CN" altLang="en-US" dirty="0" smtClean="0"/>
              <a:t>每次向用户确认完新需求之后都会对新的需求</a:t>
            </a:r>
            <a:endParaRPr lang="en-US" altLang="zh-CN" dirty="0" smtClean="0"/>
          </a:p>
          <a:p>
            <a:r>
              <a:rPr lang="zh-CN" altLang="en-US" dirty="0" smtClean="0"/>
              <a:t>进行可行性分析，最后更新一份可行性分析报告</a:t>
            </a:r>
            <a:endParaRPr lang="zh-CN" altLang="en-US" dirty="0"/>
          </a:p>
        </p:txBody>
      </p:sp>
    </p:spTree>
  </p:cSld>
  <p:clrMapOvr>
    <a:masterClrMapping/>
  </p:clrMapOvr>
  <p:transition spd="slow" advClick="0" advTm="0">
    <p:wip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7</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需求可行性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0" y="981522"/>
            <a:ext cx="6181725" cy="5553075"/>
          </a:xfrm>
          <a:prstGeom prst="rect">
            <a:avLst/>
          </a:prstGeom>
        </p:spPr>
      </p:pic>
      <p:pic>
        <p:nvPicPr>
          <p:cNvPr id="5" name="图片 4"/>
          <p:cNvPicPr>
            <a:picLocks noChangeAspect="1"/>
          </p:cNvPicPr>
          <p:nvPr/>
        </p:nvPicPr>
        <p:blipFill>
          <a:blip r:embed="rId2"/>
          <a:stretch>
            <a:fillRect/>
          </a:stretch>
        </p:blipFill>
        <p:spPr>
          <a:xfrm>
            <a:off x="6062230" y="1917626"/>
            <a:ext cx="6143625" cy="3162300"/>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内部评审记录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37030" y="720837"/>
            <a:ext cx="3816424"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组内最终评审记录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0" y="1187155"/>
            <a:ext cx="4816112" cy="5637684"/>
          </a:xfrm>
          <a:prstGeom prst="rect">
            <a:avLst/>
          </a:prstGeom>
        </p:spPr>
      </p:pic>
      <p:pic>
        <p:nvPicPr>
          <p:cNvPr id="9" name="图片 8"/>
          <p:cNvPicPr>
            <a:picLocks noChangeAspect="1"/>
          </p:cNvPicPr>
          <p:nvPr/>
        </p:nvPicPr>
        <p:blipFill>
          <a:blip r:embed="rId2"/>
          <a:stretch>
            <a:fillRect/>
          </a:stretch>
        </p:blipFill>
        <p:spPr>
          <a:xfrm>
            <a:off x="4932007" y="136617"/>
            <a:ext cx="5172075" cy="5114925"/>
          </a:xfrm>
          <a:prstGeom prst="rect">
            <a:avLst/>
          </a:prstGeom>
        </p:spPr>
      </p:pic>
      <p:pic>
        <p:nvPicPr>
          <p:cNvPr id="10" name="图片 9"/>
          <p:cNvPicPr>
            <a:picLocks noChangeAspect="1"/>
          </p:cNvPicPr>
          <p:nvPr/>
        </p:nvPicPr>
        <p:blipFill>
          <a:blip r:embed="rId3"/>
          <a:stretch>
            <a:fillRect/>
          </a:stretch>
        </p:blipFill>
        <p:spPr>
          <a:xfrm>
            <a:off x="7679382" y="3230563"/>
            <a:ext cx="4152900" cy="3629025"/>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8</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JAD</a:t>
            </a:r>
            <a:r>
              <a:rPr lang="zh-CN" altLang="en-US" sz="2665" dirty="0" smtClean="0">
                <a:solidFill>
                  <a:srgbClr val="183A5D"/>
                </a:solidFill>
                <a:latin typeface="微软雅黑" panose="020B0503020204020204" pitchFamily="34" charset="-122"/>
                <a:ea typeface="微软雅黑" panose="020B0503020204020204" pitchFamily="34" charset="-122"/>
              </a:rPr>
              <a:t>会议</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237030" y="1413570"/>
            <a:ext cx="5688632" cy="3875588"/>
          </a:xfrm>
          <a:prstGeom prst="rect">
            <a:avLst/>
          </a:prstGeom>
        </p:spPr>
      </p:pic>
      <p:pic>
        <p:nvPicPr>
          <p:cNvPr id="5" name="图片 4"/>
          <p:cNvPicPr>
            <a:picLocks noChangeAspect="1"/>
          </p:cNvPicPr>
          <p:nvPr/>
        </p:nvPicPr>
        <p:blipFill>
          <a:blip r:embed="rId2"/>
          <a:stretch>
            <a:fillRect/>
          </a:stretch>
        </p:blipFill>
        <p:spPr>
          <a:xfrm>
            <a:off x="6167214" y="1485578"/>
            <a:ext cx="5707334" cy="4100246"/>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9</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需求冲突处理</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TextBox 58"/>
          <p:cNvSpPr txBox="1"/>
          <p:nvPr/>
        </p:nvSpPr>
        <p:spPr>
          <a:xfrm>
            <a:off x="1486694" y="1341562"/>
            <a:ext cx="9300070" cy="3834896"/>
          </a:xfrm>
          <a:prstGeom prst="rect">
            <a:avLst/>
          </a:prstGeom>
          <a:noFill/>
        </p:spPr>
        <p:txBody>
          <a:bodyPr wrap="square" rtlCol="0">
            <a:spAutoFit/>
          </a:bodyPr>
          <a:lstStyle/>
          <a:p>
            <a:pPr marL="0" lvl="1">
              <a:spcBef>
                <a:spcPts val="600"/>
              </a:spcBef>
              <a:spcAft>
                <a:spcPts val="600"/>
              </a:spcAft>
            </a:pPr>
            <a:r>
              <a:rPr lang="zh-CN" altLang="en-US" sz="2665" dirty="0">
                <a:solidFill>
                  <a:srgbClr val="183A5D"/>
                </a:solidFill>
                <a:latin typeface="微软雅黑" panose="020B0503020204020204" pitchFamily="34" charset="-122"/>
                <a:ea typeface="微软雅黑" panose="020B0503020204020204" pitchFamily="34" charset="-122"/>
              </a:rPr>
              <a:t>在召开</a:t>
            </a:r>
            <a:r>
              <a:rPr lang="en-US" altLang="zh-CN" sz="2665" dirty="0">
                <a:solidFill>
                  <a:srgbClr val="183A5D"/>
                </a:solidFill>
                <a:latin typeface="微软雅黑" panose="020B0503020204020204" pitchFamily="34" charset="-122"/>
                <a:ea typeface="微软雅黑" panose="020B0503020204020204" pitchFamily="34" charset="-122"/>
              </a:rPr>
              <a:t>JAD</a:t>
            </a:r>
            <a:r>
              <a:rPr lang="zh-CN" altLang="en-US" sz="2665" dirty="0">
                <a:solidFill>
                  <a:srgbClr val="183A5D"/>
                </a:solidFill>
                <a:latin typeface="微软雅黑" panose="020B0503020204020204" pitchFamily="34" charset="-122"/>
                <a:ea typeface="微软雅黑" panose="020B0503020204020204" pitchFamily="34" charset="-122"/>
              </a:rPr>
              <a:t>会议时</a:t>
            </a:r>
            <a:r>
              <a:rPr lang="zh-CN" altLang="en-US" sz="2665" dirty="0" smtClean="0">
                <a:solidFill>
                  <a:srgbClr val="183A5D"/>
                </a:solidFill>
                <a:latin typeface="微软雅黑" panose="020B0503020204020204" pitchFamily="34" charset="-122"/>
                <a:ea typeface="微软雅黑" panose="020B0503020204020204" pitchFamily="34" charset="-122"/>
              </a:rPr>
              <a:t>，</a:t>
            </a:r>
            <a:endParaRPr lang="en-US" altLang="zh-CN" sz="2665" dirty="0" smtClean="0">
              <a:solidFill>
                <a:srgbClr val="183A5D"/>
              </a:solidFill>
              <a:latin typeface="微软雅黑" panose="020B0503020204020204" pitchFamily="34" charset="-122"/>
              <a:ea typeface="微软雅黑" panose="020B0503020204020204" pitchFamily="34" charset="-122"/>
            </a:endParaRPr>
          </a:p>
          <a:p>
            <a:pPr marL="0" lvl="1">
              <a:spcBef>
                <a:spcPts val="600"/>
              </a:spcBef>
              <a:spcAft>
                <a:spcPts val="600"/>
              </a:spcAft>
            </a:pPr>
            <a:r>
              <a:rPr lang="zh-CN" altLang="en-US" sz="2665" dirty="0" smtClean="0">
                <a:solidFill>
                  <a:srgbClr val="183A5D"/>
                </a:solidFill>
                <a:latin typeface="微软雅黑" panose="020B0503020204020204" pitchFamily="34" charset="-122"/>
                <a:ea typeface="微软雅黑" panose="020B0503020204020204" pitchFamily="34" charset="-122"/>
              </a:rPr>
              <a:t>学生代表吕迪同学对答疑室的删除功能持有否定态度，认为已经结束的答疑室不能删除，这样有助于学生浏览历史记录，加强学习。</a:t>
            </a:r>
            <a:endParaRPr lang="en-US" altLang="zh-CN" sz="2665" dirty="0" smtClean="0">
              <a:solidFill>
                <a:srgbClr val="183A5D"/>
              </a:solidFill>
              <a:latin typeface="微软雅黑" panose="020B0503020204020204" pitchFamily="34" charset="-122"/>
              <a:ea typeface="微软雅黑" panose="020B0503020204020204" pitchFamily="34" charset="-122"/>
            </a:endParaRPr>
          </a:p>
          <a:p>
            <a:pPr marL="0" lvl="1">
              <a:spcBef>
                <a:spcPts val="600"/>
              </a:spcBef>
              <a:spcAft>
                <a:spcPts val="600"/>
              </a:spcAft>
            </a:pPr>
            <a:r>
              <a:rPr lang="zh-CN" altLang="en-US" sz="2665" dirty="0" smtClean="0">
                <a:solidFill>
                  <a:srgbClr val="183A5D"/>
                </a:solidFill>
                <a:latin typeface="微软雅黑" panose="020B0503020204020204" pitchFamily="34" charset="-122"/>
                <a:ea typeface="微软雅黑" panose="020B0503020204020204" pitchFamily="34" charset="-122"/>
              </a:rPr>
              <a:t>教师代表杨枨老师强烈坚持一定要有结束答疑室的删除，认为已经回答过的问题学生就应该铭记于心。</a:t>
            </a:r>
            <a:endParaRPr lang="en-US" altLang="zh-CN" sz="2665" dirty="0" smtClean="0">
              <a:solidFill>
                <a:srgbClr val="183A5D"/>
              </a:solidFill>
              <a:latin typeface="微软雅黑" panose="020B0503020204020204" pitchFamily="34" charset="-122"/>
              <a:ea typeface="微软雅黑" panose="020B0503020204020204" pitchFamily="34" charset="-122"/>
            </a:endParaRPr>
          </a:p>
          <a:p>
            <a:pPr marL="0" lvl="1">
              <a:spcBef>
                <a:spcPts val="600"/>
              </a:spcBef>
              <a:spcAft>
                <a:spcPts val="600"/>
              </a:spcAft>
            </a:pPr>
            <a:r>
              <a:rPr lang="zh-CN" altLang="en-US" sz="2665" dirty="0" smtClean="0">
                <a:solidFill>
                  <a:srgbClr val="183A5D"/>
                </a:solidFill>
                <a:latin typeface="微软雅黑" panose="020B0503020204020204" pitchFamily="34" charset="-122"/>
                <a:ea typeface="微软雅黑" panose="020B0503020204020204" pitchFamily="34" charset="-122"/>
              </a:rPr>
              <a:t>最终学生代表吕迪与教师代表杨枨达成一致的观点</a:t>
            </a:r>
            <a:r>
              <a:rPr lang="en-US" altLang="zh-CN" sz="2665" dirty="0" smtClean="0">
                <a:solidFill>
                  <a:srgbClr val="183A5D"/>
                </a:solidFill>
                <a:latin typeface="微软雅黑" panose="020B0503020204020204" pitchFamily="34" charset="-122"/>
                <a:ea typeface="微软雅黑" panose="020B0503020204020204" pitchFamily="34" charset="-122"/>
              </a:rPr>
              <a:t>——</a:t>
            </a:r>
            <a:r>
              <a:rPr lang="zh-CN" altLang="en-US" sz="2665" dirty="0" smtClean="0">
                <a:solidFill>
                  <a:srgbClr val="183A5D"/>
                </a:solidFill>
                <a:latin typeface="微软雅黑" panose="020B0503020204020204" pitchFamily="34" charset="-122"/>
                <a:ea typeface="微软雅黑" panose="020B0503020204020204" pitchFamily="34" charset="-122"/>
              </a:rPr>
              <a:t>认为已经结束的答疑室的删除功能是必要的。</a:t>
            </a:r>
            <a:endParaRPr lang="zh-CN" altLang="zh-CN" sz="2665" dirty="0">
              <a:solidFill>
                <a:srgbClr val="183A5D"/>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10</a:t>
            </a:r>
            <a:endParaRPr lang="en-US" sz="2400" dirty="0"/>
          </a:p>
        </p:txBody>
      </p:sp>
      <p:sp>
        <p:nvSpPr>
          <p:cNvPr id="11" name="文本框 10"/>
          <p:cNvSpPr txBox="1"/>
          <p:nvPr/>
        </p:nvSpPr>
        <p:spPr>
          <a:xfrm>
            <a:off x="2062758"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需求定义清晰</a:t>
            </a:r>
            <a:r>
              <a:rPr lang="zh-CN" altLang="en-US" sz="2665" dirty="0">
                <a:solidFill>
                  <a:srgbClr val="183A5D"/>
                </a:solidFill>
                <a:latin typeface="微软雅黑" panose="020B0503020204020204" pitchFamily="34" charset="-122"/>
                <a:ea typeface="微软雅黑" panose="020B0503020204020204" pitchFamily="34" charset="-122"/>
              </a:rPr>
              <a:t>程度</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558702" y="2061642"/>
            <a:ext cx="9073008" cy="2553007"/>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每个获取的需求，都拆分成一个或者多个用例描述并且每个用例都有对应的对话框图和顺序图说明，在用户界面上还有相应的</a:t>
            </a:r>
            <a:r>
              <a:rPr lang="en-US" altLang="zh-CN" sz="2665" dirty="0">
                <a:solidFill>
                  <a:srgbClr val="183A5D"/>
                </a:solidFill>
                <a:latin typeface="微软雅黑" panose="020B0503020204020204" pitchFamily="34" charset="-122"/>
                <a:ea typeface="微软雅黑" panose="020B0503020204020204" pitchFamily="34" charset="-122"/>
              </a:rPr>
              <a:t>Web</a:t>
            </a:r>
            <a:r>
              <a:rPr lang="zh-CN" altLang="en-US" sz="2665" dirty="0">
                <a:solidFill>
                  <a:srgbClr val="183A5D"/>
                </a:solidFill>
                <a:latin typeface="微软雅黑" panose="020B0503020204020204" pitchFamily="34" charset="-122"/>
                <a:ea typeface="微软雅黑" panose="020B0503020204020204" pitchFamily="34" charset="-122"/>
              </a:rPr>
              <a:t>端和</a:t>
            </a:r>
            <a:r>
              <a:rPr lang="en-US" altLang="zh-CN" sz="2665" dirty="0">
                <a:solidFill>
                  <a:srgbClr val="183A5D"/>
                </a:solidFill>
                <a:latin typeface="微软雅黑" panose="020B0503020204020204" pitchFamily="34" charset="-122"/>
                <a:ea typeface="微软雅黑" panose="020B0503020204020204" pitchFamily="34" charset="-122"/>
              </a:rPr>
              <a:t>APP</a:t>
            </a:r>
            <a:r>
              <a:rPr lang="zh-CN" altLang="en-US" sz="2665" dirty="0">
                <a:solidFill>
                  <a:srgbClr val="183A5D"/>
                </a:solidFill>
                <a:latin typeface="微软雅黑" panose="020B0503020204020204" pitchFamily="34" charset="-122"/>
                <a:ea typeface="微软雅黑" panose="020B0503020204020204" pitchFamily="34" charset="-122"/>
              </a:rPr>
              <a:t>端原型支持，还搭配了相应的测试用例</a:t>
            </a:r>
            <a:endParaRPr lang="en-US" altLang="zh-CN" sz="2665" dirty="0">
              <a:solidFill>
                <a:srgbClr val="183A5D"/>
              </a:solidFill>
              <a:latin typeface="微软雅黑" panose="020B0503020204020204" pitchFamily="34" charset="-122"/>
              <a:ea typeface="微软雅黑" panose="020B0503020204020204" pitchFamily="34" charset="-122"/>
            </a:endParaRPr>
          </a:p>
          <a:p>
            <a:endParaRPr lang="en-US" altLang="zh-CN" sz="2665" dirty="0">
              <a:solidFill>
                <a:srgbClr val="183A5D"/>
              </a:solidFill>
              <a:latin typeface="微软雅黑" panose="020B0503020204020204" pitchFamily="34" charset="-122"/>
              <a:ea typeface="微软雅黑" panose="020B0503020204020204" pitchFamily="34" charset="-122"/>
            </a:endParaRPr>
          </a:p>
          <a:p>
            <a:r>
              <a:rPr lang="zh-CN" altLang="en-US" sz="2665" dirty="0">
                <a:solidFill>
                  <a:srgbClr val="183A5D"/>
                </a:solidFill>
                <a:latin typeface="微软雅黑" panose="020B0503020204020204" pitchFamily="34" charset="-122"/>
                <a:ea typeface="微软雅黑" panose="020B0503020204020204" pitchFamily="34" charset="-122"/>
              </a:rPr>
              <a:t>我们从获取的所有需求中抽出部分给</a:t>
            </a:r>
            <a:r>
              <a:rPr lang="en-US" altLang="zh-CN" sz="2665" dirty="0">
                <a:solidFill>
                  <a:srgbClr val="183A5D"/>
                </a:solidFill>
                <a:latin typeface="微软雅黑" panose="020B0503020204020204" pitchFamily="34" charset="-122"/>
                <a:ea typeface="微软雅黑" panose="020B0503020204020204" pitchFamily="34" charset="-122"/>
              </a:rPr>
              <a:t>G09</a:t>
            </a:r>
            <a:r>
              <a:rPr lang="zh-CN" altLang="en-US" sz="2665" dirty="0">
                <a:solidFill>
                  <a:srgbClr val="183A5D"/>
                </a:solidFill>
                <a:latin typeface="微软雅黑" panose="020B0503020204020204" pitchFamily="34" charset="-122"/>
                <a:ea typeface="微软雅黑" panose="020B0503020204020204" pitchFamily="34" charset="-122"/>
              </a:rPr>
              <a:t>小组审阅，经过他们的反馈，我们的需求定义是清晰准确的</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需求规格说明书</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638822" y="837506"/>
            <a:ext cx="2443708" cy="5919204"/>
          </a:xfrm>
          <a:prstGeom prst="rect">
            <a:avLst/>
          </a:prstGeom>
        </p:spPr>
      </p:pic>
      <p:pic>
        <p:nvPicPr>
          <p:cNvPr id="3" name="图片 2"/>
          <p:cNvPicPr>
            <a:picLocks noChangeAspect="1"/>
          </p:cNvPicPr>
          <p:nvPr/>
        </p:nvPicPr>
        <p:blipFill>
          <a:blip r:embed="rId2"/>
          <a:stretch>
            <a:fillRect/>
          </a:stretch>
        </p:blipFill>
        <p:spPr>
          <a:xfrm>
            <a:off x="5735166" y="3241728"/>
            <a:ext cx="4676155" cy="523885"/>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需求规格说明书</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702718" y="1197546"/>
            <a:ext cx="1658346"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数据字典</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3574926" y="909514"/>
            <a:ext cx="5094709" cy="5715671"/>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需求规格说明书</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198662" y="822560"/>
            <a:ext cx="5040560" cy="502445"/>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E-R</a:t>
            </a:r>
            <a:r>
              <a:rPr lang="zh-CN" altLang="en-US" sz="2665" dirty="0" smtClean="0">
                <a:solidFill>
                  <a:srgbClr val="183A5D"/>
                </a:solidFill>
                <a:latin typeface="微软雅黑" panose="020B0503020204020204" pitchFamily="34" charset="-122"/>
                <a:ea typeface="微软雅黑" panose="020B0503020204020204" pitchFamily="34" charset="-122"/>
              </a:rPr>
              <a:t>图</a:t>
            </a:r>
            <a:r>
              <a:rPr lang="en-US" altLang="zh-CN" sz="2665" dirty="0" smtClean="0">
                <a:solidFill>
                  <a:srgbClr val="183A5D"/>
                </a:solidFill>
                <a:latin typeface="微软雅黑" panose="020B0503020204020204" pitchFamily="34" charset="-122"/>
                <a:ea typeface="微软雅黑" panose="020B0503020204020204" pitchFamily="34" charset="-122"/>
              </a:rPr>
              <a:t>(</a:t>
            </a:r>
            <a:r>
              <a:rPr lang="zh-CN" altLang="en-US" sz="2665" dirty="0" smtClean="0">
                <a:solidFill>
                  <a:srgbClr val="183A5D"/>
                </a:solidFill>
                <a:latin typeface="微软雅黑" panose="020B0503020204020204" pitchFamily="34" charset="-122"/>
                <a:ea typeface="微软雅黑" panose="020B0503020204020204" pitchFamily="34" charset="-122"/>
              </a:rPr>
              <a:t>ConceptualDataModel</a:t>
            </a:r>
            <a:r>
              <a:rPr lang="en-US" altLang="zh-CN" sz="2665" dirty="0" smtClean="0">
                <a:solidFill>
                  <a:srgbClr val="183A5D"/>
                </a:solidFill>
                <a:latin typeface="微软雅黑" panose="020B0503020204020204" pitchFamily="34" charset="-122"/>
                <a:ea typeface="微软雅黑" panose="020B0503020204020204" pitchFamily="34" charset="-122"/>
              </a:rPr>
              <a:t>)</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910630" y="1513182"/>
            <a:ext cx="10441160" cy="5054847"/>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需求规格说明书</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198662" y="822560"/>
            <a:ext cx="5040560" cy="502445"/>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E-R</a:t>
            </a:r>
            <a:r>
              <a:rPr lang="zh-CN" altLang="en-US" sz="2665" dirty="0" smtClean="0">
                <a:solidFill>
                  <a:srgbClr val="183A5D"/>
                </a:solidFill>
                <a:latin typeface="微软雅黑" panose="020B0503020204020204" pitchFamily="34" charset="-122"/>
                <a:ea typeface="微软雅黑" panose="020B0503020204020204" pitchFamily="34" charset="-122"/>
              </a:rPr>
              <a:t>图</a:t>
            </a:r>
            <a:r>
              <a:rPr lang="en-US" altLang="zh-CN" sz="2665" dirty="0" smtClean="0">
                <a:solidFill>
                  <a:srgbClr val="183A5D"/>
                </a:solidFill>
                <a:latin typeface="微软雅黑" panose="020B0503020204020204" pitchFamily="34" charset="-122"/>
                <a:ea typeface="微软雅黑" panose="020B0503020204020204" pitchFamily="34" charset="-122"/>
              </a:rPr>
              <a:t>(</a:t>
            </a:r>
            <a:r>
              <a:rPr lang="en-US" altLang="zh-CN" sz="2665" dirty="0" err="1">
                <a:solidFill>
                  <a:srgbClr val="183A5D"/>
                </a:solidFill>
                <a:latin typeface="微软雅黑" panose="020B0503020204020204" pitchFamily="34" charset="-122"/>
                <a:ea typeface="微软雅黑" panose="020B0503020204020204" pitchFamily="34" charset="-122"/>
              </a:rPr>
              <a:t>LogicalDataModel</a:t>
            </a:r>
            <a:r>
              <a:rPr lang="en-US" altLang="zh-CN" sz="2665" dirty="0" smtClean="0">
                <a:solidFill>
                  <a:srgbClr val="183A5D"/>
                </a:solidFill>
                <a:latin typeface="微软雅黑" panose="020B0503020204020204" pitchFamily="34" charset="-122"/>
                <a:ea typeface="微软雅黑" panose="020B0503020204020204" pitchFamily="34" charset="-122"/>
              </a:rPr>
              <a:t>)</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550590" y="1495757"/>
            <a:ext cx="11377264" cy="5190785"/>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需求规格说明书</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198662" y="822560"/>
            <a:ext cx="5040560" cy="502445"/>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E-R</a:t>
            </a:r>
            <a:r>
              <a:rPr lang="zh-CN" altLang="en-US" sz="2665" dirty="0" smtClean="0">
                <a:solidFill>
                  <a:srgbClr val="183A5D"/>
                </a:solidFill>
                <a:latin typeface="微软雅黑" panose="020B0503020204020204" pitchFamily="34" charset="-122"/>
                <a:ea typeface="微软雅黑" panose="020B0503020204020204" pitchFamily="34" charset="-122"/>
              </a:rPr>
              <a:t>图</a:t>
            </a:r>
            <a:r>
              <a:rPr lang="en-US" altLang="zh-CN" sz="2665" dirty="0" smtClean="0">
                <a:solidFill>
                  <a:srgbClr val="183A5D"/>
                </a:solidFill>
                <a:latin typeface="微软雅黑" panose="020B0503020204020204" pitchFamily="34" charset="-122"/>
                <a:ea typeface="微软雅黑" panose="020B0503020204020204" pitchFamily="34" charset="-122"/>
              </a:rPr>
              <a:t>(</a:t>
            </a:r>
            <a:r>
              <a:rPr lang="en-US" altLang="zh-CN" sz="2665" dirty="0" err="1">
                <a:solidFill>
                  <a:srgbClr val="183A5D"/>
                </a:solidFill>
                <a:latin typeface="微软雅黑" panose="020B0503020204020204" pitchFamily="34" charset="-122"/>
                <a:ea typeface="微软雅黑" panose="020B0503020204020204" pitchFamily="34" charset="-122"/>
              </a:rPr>
              <a:t>PhysicalDataModel</a:t>
            </a:r>
            <a:r>
              <a:rPr lang="en-US" altLang="zh-CN" sz="2665" dirty="0" smtClean="0">
                <a:solidFill>
                  <a:srgbClr val="183A5D"/>
                </a:solidFill>
                <a:latin typeface="微软雅黑" panose="020B0503020204020204" pitchFamily="34" charset="-122"/>
                <a:ea typeface="微软雅黑" panose="020B0503020204020204" pitchFamily="34" charset="-122"/>
              </a:rPr>
              <a:t>)</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1040364" y="1488637"/>
            <a:ext cx="10710069" cy="5054667"/>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测试用例</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7055040" y="235443"/>
            <a:ext cx="4968552" cy="6449563"/>
          </a:xfrm>
          <a:prstGeom prst="rect">
            <a:avLst/>
          </a:prstGeom>
        </p:spPr>
      </p:pic>
      <p:pic>
        <p:nvPicPr>
          <p:cNvPr id="3" name="图片 2"/>
          <p:cNvPicPr>
            <a:picLocks noChangeAspect="1"/>
          </p:cNvPicPr>
          <p:nvPr/>
        </p:nvPicPr>
        <p:blipFill>
          <a:blip r:embed="rId2"/>
          <a:stretch>
            <a:fillRect/>
          </a:stretch>
        </p:blipFill>
        <p:spPr>
          <a:xfrm>
            <a:off x="207460" y="1962721"/>
            <a:ext cx="5962311" cy="2944849"/>
          </a:xfrm>
          <a:prstGeom prst="rect">
            <a:avLst/>
          </a:prstGeom>
        </p:spPr>
      </p:pic>
      <p:pic>
        <p:nvPicPr>
          <p:cNvPr id="5" name="图片 4"/>
          <p:cNvPicPr>
            <a:picLocks noChangeAspect="1"/>
          </p:cNvPicPr>
          <p:nvPr/>
        </p:nvPicPr>
        <p:blipFill>
          <a:blip r:embed="rId3"/>
          <a:stretch>
            <a:fillRect/>
          </a:stretch>
        </p:blipFill>
        <p:spPr>
          <a:xfrm>
            <a:off x="6169771" y="1081298"/>
            <a:ext cx="5903116" cy="5228995"/>
          </a:xfrm>
          <a:prstGeom prst="rect">
            <a:avLst/>
          </a:prstGeom>
        </p:spPr>
      </p:pic>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0" presetClass="exit" presetSubtype="0" fill="hold" nodeType="withEffect">
                                  <p:stCondLst>
                                    <p:cond delay="0"/>
                                  </p:stCondLst>
                                  <p:childTnLst>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062758"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用户手册</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236157" y="1112083"/>
            <a:ext cx="2456360" cy="400110"/>
          </a:xfrm>
          <a:prstGeom prst="rect">
            <a:avLst/>
          </a:prstGeom>
          <a:noFill/>
        </p:spPr>
        <p:txBody>
          <a:bodyPr wrap="square" rtlCol="0">
            <a:spAutoFit/>
          </a:bodyPr>
          <a:lstStyle/>
          <a:p>
            <a:r>
              <a:rPr lang="en-US" altLang="zh-CN" sz="2000" dirty="0" smtClean="0">
                <a:solidFill>
                  <a:srgbClr val="183A5D"/>
                </a:solidFill>
                <a:latin typeface="微软雅黑" panose="020B0503020204020204" pitchFamily="34" charset="-122"/>
                <a:ea typeface="微软雅黑" panose="020B0503020204020204" pitchFamily="34" charset="-122"/>
              </a:rPr>
              <a:t>WEB</a:t>
            </a:r>
            <a:r>
              <a:rPr lang="zh-CN" altLang="en-US" sz="2000" dirty="0" smtClean="0">
                <a:solidFill>
                  <a:srgbClr val="183A5D"/>
                </a:solidFill>
                <a:latin typeface="微软雅黑" panose="020B0503020204020204" pitchFamily="34" charset="-122"/>
                <a:ea typeface="微软雅黑" panose="020B0503020204020204" pitchFamily="34" charset="-122"/>
              </a:rPr>
              <a:t>端（注册）</a:t>
            </a:r>
            <a:endParaRPr lang="zh-CN" altLang="en-US" sz="2000" dirty="0">
              <a:solidFill>
                <a:srgbClr val="183A5D"/>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nvGraphicFramePr>
        <p:xfrm>
          <a:off x="236157" y="1917626"/>
          <a:ext cx="6345335" cy="4151843"/>
        </p:xfrm>
        <a:graphic>
          <a:graphicData uri="http://schemas.openxmlformats.org/drawingml/2006/table">
            <a:tbl>
              <a:tblPr/>
              <a:tblGrid>
                <a:gridCol w="1602624"/>
                <a:gridCol w="1662836"/>
                <a:gridCol w="3079875"/>
              </a:tblGrid>
              <a:tr h="402566">
                <a:tc>
                  <a:txBody>
                    <a:bodyPr/>
                    <a:lstStyle/>
                    <a:p>
                      <a:pPr algn="just">
                        <a:spcAft>
                          <a:spcPts val="0"/>
                        </a:spcAft>
                      </a:pPr>
                      <a:r>
                        <a:rPr lang="zh-CN" sz="1400" b="1" kern="100">
                          <a:effectLst/>
                          <a:latin typeface="Calibri" panose="020F0502020204030204" charset="0"/>
                          <a:ea typeface="宋体" panose="02010600030101010101" pitchFamily="2" charset="-122"/>
                          <a:cs typeface="宋体" panose="02010600030101010101" pitchFamily="2" charset="-122"/>
                        </a:rPr>
                        <a:t>脚注</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1400" b="1" kern="100">
                          <a:effectLst/>
                          <a:latin typeface="Calibri" panose="020F0502020204030204" charset="0"/>
                          <a:ea typeface="宋体" panose="02010600030101010101" pitchFamily="2" charset="-122"/>
                          <a:cs typeface="宋体" panose="02010600030101010101" pitchFamily="2" charset="-122"/>
                        </a:rPr>
                        <a:t>名称</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1400" b="1" kern="100">
                          <a:effectLst/>
                          <a:latin typeface="Calibri" panose="020F0502020204030204" charset="0"/>
                          <a:ea typeface="宋体" panose="02010600030101010101" pitchFamily="2" charset="-122"/>
                          <a:cs typeface="宋体" panose="02010600030101010101" pitchFamily="2" charset="-122"/>
                        </a:rPr>
                        <a:t>交互</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r>
              <a:tr h="408575">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1</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charset="0"/>
                          <a:ea typeface="宋体" panose="02010600030101010101" pitchFamily="2" charset="-122"/>
                          <a:cs typeface="宋体" panose="02010600030101010101" pitchFamily="2" charset="-122"/>
                        </a:rPr>
                        <a:t>输入账号</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r>
                        <a:rPr lang="zh-CN" sz="1400" kern="100" dirty="0">
                          <a:solidFill>
                            <a:srgbClr val="000000"/>
                          </a:solidFill>
                          <a:effectLst/>
                          <a:latin typeface="Calibri" panose="020F0502020204030204" charset="0"/>
                          <a:ea typeface="宋体" panose="02010600030101010101" pitchFamily="2" charset="-122"/>
                          <a:cs typeface="宋体" panose="02010600030101010101" pitchFamily="2" charset="-122"/>
                        </a:rPr>
                        <a:t>点击输入框进行输入</a:t>
                      </a:r>
                      <a:endParaRPr lang="zh-CN" sz="14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8575">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2</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charset="0"/>
                          <a:ea typeface="宋体" panose="02010600030101010101" pitchFamily="2" charset="-122"/>
                          <a:cs typeface="Times New Roman" panose="02020603050405020304" pitchFamily="18" charset="0"/>
                        </a:rPr>
                        <a:t>输入邮箱</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dirty="0">
                          <a:solidFill>
                            <a:srgbClr val="000000"/>
                          </a:solidFill>
                          <a:effectLst/>
                          <a:latin typeface="Calibri" panose="020F0502020204030204" charset="0"/>
                          <a:ea typeface="宋体" panose="02010600030101010101" pitchFamily="2" charset="-122"/>
                          <a:cs typeface="宋体" panose="02010600030101010101" pitchFamily="2" charset="-122"/>
                        </a:rPr>
                        <a:t>点击输入框进行输入</a:t>
                      </a:r>
                      <a:endParaRPr lang="zh-CN" sz="14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2609">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3</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charset="0"/>
                          <a:ea typeface="宋体" panose="02010600030101010101" pitchFamily="2" charset="-122"/>
                          <a:cs typeface="Times New Roman" panose="02020603050405020304" pitchFamily="18" charset="0"/>
                        </a:rPr>
                        <a:t>填写邮箱收到的验证码</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charset="0"/>
                          <a:ea typeface="宋体" panose="02010600030101010101" pitchFamily="2" charset="-122"/>
                          <a:cs typeface="Times New Roman" panose="02020603050405020304" pitchFamily="18" charset="0"/>
                        </a:rPr>
                        <a:t>点击发送验证码获取，随后点击输入框输入获取到的短信</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8575">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4</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charset="0"/>
                          <a:ea typeface="宋体" panose="02010600030101010101" pitchFamily="2" charset="-122"/>
                          <a:cs typeface="Times New Roman" panose="02020603050405020304" pitchFamily="18" charset="0"/>
                        </a:rPr>
                        <a:t>设置密码</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charset="0"/>
                          <a:ea typeface="宋体" panose="02010600030101010101" pitchFamily="2" charset="-122"/>
                          <a:cs typeface="Times New Roman" panose="02020603050405020304" pitchFamily="18" charset="0"/>
                        </a:rPr>
                        <a:t>点击输入框进行输入</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8575">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5</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charset="0"/>
                          <a:ea typeface="宋体" panose="02010600030101010101" pitchFamily="2" charset="-122"/>
                          <a:cs typeface="Times New Roman" panose="02020603050405020304" pitchFamily="18" charset="0"/>
                        </a:rPr>
                        <a:t>再次输入密码</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charset="0"/>
                          <a:ea typeface="宋体" panose="02010600030101010101" pitchFamily="2" charset="-122"/>
                          <a:cs typeface="Times New Roman" panose="02020603050405020304" pitchFamily="18" charset="0"/>
                        </a:rPr>
                        <a:t>点击输入框进行输入</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8575">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6</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charset="0"/>
                          <a:ea typeface="宋体" panose="02010600030101010101" pitchFamily="2" charset="-122"/>
                          <a:cs typeface="Times New Roman" panose="02020603050405020304" pitchFamily="18" charset="0"/>
                        </a:rPr>
                        <a:t>输入身份证号</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charset="0"/>
                          <a:ea typeface="宋体" panose="02010600030101010101" pitchFamily="2" charset="-122"/>
                          <a:cs typeface="Times New Roman" panose="02020603050405020304" pitchFamily="18" charset="0"/>
                        </a:rPr>
                        <a:t>点击输入框输入</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2609">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7</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charset="0"/>
                          <a:ea typeface="宋体" panose="02010600030101010101" pitchFamily="2" charset="-122"/>
                          <a:cs typeface="Times New Roman" panose="02020603050405020304" pitchFamily="18" charset="0"/>
                        </a:rPr>
                        <a:t>查看用户服务协议，同意选中图形</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charset="0"/>
                          <a:ea typeface="宋体" panose="02010600030101010101" pitchFamily="2" charset="-122"/>
                          <a:cs typeface="Times New Roman" panose="02020603050405020304" pitchFamily="18" charset="0"/>
                        </a:rPr>
                        <a:t>点击正方形框框同意该用户服务协议</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8575">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8</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charset="0"/>
                          <a:ea typeface="宋体" panose="02010600030101010101" pitchFamily="2" charset="-122"/>
                          <a:cs typeface="Times New Roman" panose="02020603050405020304" pitchFamily="18" charset="0"/>
                        </a:rPr>
                        <a:t>注册</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charset="0"/>
                          <a:ea typeface="宋体" panose="02010600030101010101" pitchFamily="2" charset="-122"/>
                          <a:cs typeface="Times New Roman" panose="02020603050405020304" pitchFamily="18" charset="0"/>
                        </a:rPr>
                        <a:t>点击注册按钮进行注册</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2609">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9</a:t>
                      </a:r>
                      <a:endParaRPr lang="zh-CN" sz="1400" kern="10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dirty="0">
                          <a:effectLst/>
                          <a:latin typeface="Calibri" panose="020F0502020204030204" charset="0"/>
                          <a:ea typeface="宋体" panose="02010600030101010101" pitchFamily="2" charset="-122"/>
                          <a:cs typeface="Times New Roman" panose="02020603050405020304" pitchFamily="18" charset="0"/>
                        </a:rPr>
                        <a:t>已有账号可点击进行登入</a:t>
                      </a:r>
                      <a:endParaRPr lang="zh-CN" sz="14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dirty="0">
                          <a:effectLst/>
                          <a:latin typeface="Calibri" panose="020F0502020204030204" charset="0"/>
                          <a:ea typeface="宋体" panose="02010600030101010101" pitchFamily="2" charset="-122"/>
                          <a:cs typeface="Times New Roman" panose="02020603050405020304" pitchFamily="18" charset="0"/>
                        </a:rPr>
                        <a:t>点击文字转入登入界面</a:t>
                      </a:r>
                      <a:endParaRPr lang="zh-CN" sz="1400" kern="100" dirty="0">
                        <a:effectLst/>
                        <a:latin typeface="Calibri" panose="020F050202020403020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 name="文本框 150"/>
          <p:cNvSpPr txBox="1">
            <a:spLocks noChangeArrowheads="1"/>
          </p:cNvSpPr>
          <p:nvPr/>
        </p:nvSpPr>
        <p:spPr bwMode="auto">
          <a:xfrm>
            <a:off x="7513265" y="2040831"/>
            <a:ext cx="2984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000" b="0" i="0" u="none" strike="noStrike" cap="none" normalizeH="0" baseline="0" smtClean="0">
              <a:ln>
                <a:noFill/>
              </a:ln>
              <a:solidFill>
                <a:srgbClr val="FF0000"/>
              </a:solidFill>
              <a:effectLst/>
              <a:latin typeface="Calibri" panose="020F0502020204030204" charset="0"/>
              <a:ea typeface="宋体" panose="02010600030101010101" pitchFamily="2" charset="-122"/>
              <a:cs typeface="Calibri" panose="020F050202020403020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smtClean="0">
                <a:ln>
                  <a:noFill/>
                </a:ln>
                <a:solidFill>
                  <a:srgbClr val="FF0000"/>
                </a:solidFill>
                <a:effectLst/>
                <a:latin typeface="Calibri" panose="020F0502020204030204" charset="0"/>
                <a:ea typeface="宋体" panose="02010600030101010101" pitchFamily="2" charset="-122"/>
                <a:cs typeface="Calibri" panose="020F0502020204030204" charset="0"/>
              </a:rPr>
              <a:t>3</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4" name="Text Box 6"/>
          <p:cNvSpPr txBox="1">
            <a:spLocks noChangeArrowheads="1"/>
          </p:cNvSpPr>
          <p:nvPr/>
        </p:nvSpPr>
        <p:spPr bwMode="auto">
          <a:xfrm>
            <a:off x="7414840" y="4025206"/>
            <a:ext cx="3778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000" b="0" i="0" u="none" strike="noStrike" cap="none" normalizeH="0" baseline="0" smtClean="0">
              <a:ln>
                <a:noFill/>
              </a:ln>
              <a:solidFill>
                <a:srgbClr val="FF0000"/>
              </a:solidFill>
              <a:effectLst/>
              <a:latin typeface="Calibri" panose="020F0502020204030204" charset="0"/>
              <a:ea typeface="宋体" panose="02010600030101010101" pitchFamily="2" charset="-122"/>
              <a:cs typeface="Calibri" panose="020F050202020403020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smtClean="0">
                <a:ln>
                  <a:noFill/>
                </a:ln>
                <a:solidFill>
                  <a:srgbClr val="FF0000"/>
                </a:solidFill>
                <a:effectLst/>
                <a:latin typeface="Calibri" panose="020F0502020204030204" charset="0"/>
                <a:ea typeface="宋体" panose="02010600030101010101" pitchFamily="2" charset="-122"/>
                <a:cs typeface="Calibri" panose="020F0502020204030204" charset="0"/>
              </a:rPr>
              <a:t>6</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5" name="Text Box 2"/>
          <p:cNvSpPr txBox="1">
            <a:spLocks noChangeArrowheads="1"/>
          </p:cNvSpPr>
          <p:nvPr/>
        </p:nvSpPr>
        <p:spPr bwMode="auto">
          <a:xfrm>
            <a:off x="7454527" y="3336231"/>
            <a:ext cx="377826"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000" b="0" i="0" u="none" strike="noStrike" cap="none" normalizeH="0" baseline="0" smtClean="0">
              <a:ln>
                <a:noFill/>
              </a:ln>
              <a:solidFill>
                <a:srgbClr val="FF0000"/>
              </a:solidFill>
              <a:effectLst/>
              <a:latin typeface="Calibri" panose="020F0502020204030204" charset="0"/>
              <a:ea typeface="宋体" panose="02010600030101010101" pitchFamily="2" charset="-122"/>
              <a:cs typeface="Calibri" panose="020F050202020403020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smtClean="0">
                <a:ln>
                  <a:noFill/>
                </a:ln>
                <a:solidFill>
                  <a:srgbClr val="FF0000"/>
                </a:solidFill>
                <a:effectLst/>
                <a:latin typeface="Calibri" panose="020F0502020204030204" charset="0"/>
                <a:ea typeface="宋体" panose="02010600030101010101" pitchFamily="2" charset="-122"/>
                <a:cs typeface="Calibri" panose="020F0502020204030204" charset="0"/>
              </a:rPr>
              <a:t>5</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6" name="Text Box 10"/>
          <p:cNvSpPr txBox="1">
            <a:spLocks noChangeArrowheads="1"/>
          </p:cNvSpPr>
          <p:nvPr/>
        </p:nvSpPr>
        <p:spPr bwMode="auto">
          <a:xfrm>
            <a:off x="8831510" y="5954018"/>
            <a:ext cx="3778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smtClean="0">
                <a:ln>
                  <a:noFill/>
                </a:ln>
                <a:solidFill>
                  <a:srgbClr val="FF0000"/>
                </a:solidFill>
                <a:effectLst/>
                <a:latin typeface="Calibri" panose="020F0502020204030204" charset="0"/>
                <a:ea typeface="宋体" panose="02010600030101010101" pitchFamily="2" charset="-122"/>
                <a:cs typeface="Calibri" panose="020F0502020204030204" charset="0"/>
              </a:rPr>
              <a:t>9</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8" name="Text Box 9"/>
          <p:cNvSpPr txBox="1">
            <a:spLocks noChangeArrowheads="1"/>
          </p:cNvSpPr>
          <p:nvPr/>
        </p:nvSpPr>
        <p:spPr bwMode="auto">
          <a:xfrm>
            <a:off x="7383090" y="5090419"/>
            <a:ext cx="3778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000" b="0" i="0" u="none" strike="noStrike" cap="none" normalizeH="0" baseline="0" smtClean="0">
              <a:ln>
                <a:noFill/>
              </a:ln>
              <a:solidFill>
                <a:srgbClr val="FF0000"/>
              </a:solidFill>
              <a:effectLst/>
              <a:latin typeface="Calibri" panose="020F0502020204030204" charset="0"/>
              <a:ea typeface="宋体" panose="02010600030101010101" pitchFamily="2" charset="-122"/>
              <a:cs typeface="Calibri" panose="020F050202020403020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smtClean="0">
                <a:ln>
                  <a:noFill/>
                </a:ln>
                <a:solidFill>
                  <a:srgbClr val="FF0000"/>
                </a:solidFill>
                <a:effectLst/>
                <a:latin typeface="Calibri" panose="020F0502020204030204" charset="0"/>
                <a:ea typeface="宋体" panose="02010600030101010101" pitchFamily="2" charset="-122"/>
                <a:cs typeface="Calibri" panose="020F0502020204030204" charset="0"/>
              </a:rPr>
              <a:t>8</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pic>
        <p:nvPicPr>
          <p:cNvPr id="6151" name="图片 12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51390" y="853430"/>
            <a:ext cx="3886200" cy="56007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5"/>
          <p:cNvSpPr txBox="1">
            <a:spLocks noChangeArrowheads="1"/>
          </p:cNvSpPr>
          <p:nvPr/>
        </p:nvSpPr>
        <p:spPr bwMode="auto">
          <a:xfrm>
            <a:off x="7533902" y="754956"/>
            <a:ext cx="29845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000" b="0" i="0" u="none" strike="noStrike" cap="none" normalizeH="0" baseline="0" smtClean="0">
              <a:ln>
                <a:noFill/>
              </a:ln>
              <a:solidFill>
                <a:srgbClr val="FF0000"/>
              </a:solidFill>
              <a:effectLst/>
              <a:latin typeface="Calibri" panose="020F0502020204030204" charset="0"/>
              <a:ea typeface="宋体" panose="02010600030101010101" pitchFamily="2" charset="-122"/>
              <a:cs typeface="Calibri" panose="020F050202020403020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smtClean="0">
                <a:ln>
                  <a:noFill/>
                </a:ln>
                <a:solidFill>
                  <a:srgbClr val="FF0000"/>
                </a:solidFill>
                <a:effectLst/>
                <a:latin typeface="Calibri" panose="020F0502020204030204" charset="0"/>
                <a:ea typeface="宋体" panose="02010600030101010101" pitchFamily="2" charset="-122"/>
                <a:cs typeface="Calibri" panose="020F0502020204030204" charset="0"/>
              </a:rPr>
              <a:t>1</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3" name="Text Box 3"/>
          <p:cNvSpPr txBox="1">
            <a:spLocks noChangeArrowheads="1"/>
          </p:cNvSpPr>
          <p:nvPr/>
        </p:nvSpPr>
        <p:spPr bwMode="auto">
          <a:xfrm>
            <a:off x="7533902" y="1374081"/>
            <a:ext cx="29845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000" b="0" i="0" u="none" strike="noStrike" cap="none" normalizeH="0" baseline="0" smtClean="0">
              <a:ln>
                <a:noFill/>
              </a:ln>
              <a:solidFill>
                <a:srgbClr val="FF0000"/>
              </a:solidFill>
              <a:effectLst/>
              <a:latin typeface="Calibri" panose="020F0502020204030204" charset="0"/>
              <a:ea typeface="宋体" panose="02010600030101010101" pitchFamily="2" charset="-122"/>
              <a:cs typeface="Calibri" panose="020F050202020403020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smtClean="0">
                <a:ln>
                  <a:noFill/>
                </a:ln>
                <a:solidFill>
                  <a:srgbClr val="FF0000"/>
                </a:solidFill>
                <a:effectLst/>
                <a:latin typeface="Calibri" panose="020F0502020204030204" charset="0"/>
                <a:ea typeface="宋体" panose="02010600030101010101" pitchFamily="2" charset="-122"/>
                <a:cs typeface="Calibri" panose="020F0502020204030204" charset="0"/>
              </a:rPr>
              <a:t>2</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4" name="Text Box 4"/>
          <p:cNvSpPr txBox="1">
            <a:spLocks noChangeArrowheads="1"/>
          </p:cNvSpPr>
          <p:nvPr/>
        </p:nvSpPr>
        <p:spPr bwMode="auto">
          <a:xfrm>
            <a:off x="7473577" y="2679006"/>
            <a:ext cx="377826"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000" b="0" i="0" u="none" strike="noStrike" cap="none" normalizeH="0" baseline="0" smtClean="0">
              <a:ln>
                <a:noFill/>
              </a:ln>
              <a:solidFill>
                <a:srgbClr val="FF0000"/>
              </a:solidFill>
              <a:effectLst/>
              <a:latin typeface="Calibri" panose="020F0502020204030204" charset="0"/>
              <a:ea typeface="宋体" panose="02010600030101010101" pitchFamily="2" charset="-122"/>
              <a:cs typeface="Calibri" panose="020F050202020403020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smtClean="0">
                <a:ln>
                  <a:noFill/>
                </a:ln>
                <a:solidFill>
                  <a:srgbClr val="FF0000"/>
                </a:solidFill>
                <a:effectLst/>
                <a:latin typeface="Calibri" panose="020F0502020204030204" charset="0"/>
                <a:ea typeface="宋体" panose="02010600030101010101" pitchFamily="2" charset="-122"/>
                <a:cs typeface="Calibri" panose="020F0502020204030204" charset="0"/>
              </a:rPr>
              <a:t>4</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6" name="Text Box 8"/>
          <p:cNvSpPr txBox="1">
            <a:spLocks noChangeArrowheads="1"/>
          </p:cNvSpPr>
          <p:nvPr/>
        </p:nvSpPr>
        <p:spPr bwMode="auto">
          <a:xfrm>
            <a:off x="7383090" y="4552256"/>
            <a:ext cx="3778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000" b="0" i="0" u="none" strike="noStrike" cap="none" normalizeH="0" baseline="0" smtClean="0">
              <a:ln>
                <a:noFill/>
              </a:ln>
              <a:solidFill>
                <a:srgbClr val="FF0000"/>
              </a:solidFill>
              <a:effectLst/>
              <a:latin typeface="Calibri" panose="020F0502020204030204" charset="0"/>
              <a:ea typeface="宋体" panose="02010600030101010101" pitchFamily="2" charset="-122"/>
              <a:cs typeface="Calibri" panose="020F050202020403020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smtClean="0">
                <a:ln>
                  <a:noFill/>
                </a:ln>
                <a:solidFill>
                  <a:srgbClr val="FF0000"/>
                </a:solidFill>
                <a:effectLst/>
                <a:latin typeface="Calibri" panose="020F0502020204030204" charset="0"/>
                <a:ea typeface="宋体" panose="02010600030101010101" pitchFamily="2" charset="-122"/>
                <a:cs typeface="Calibri" panose="020F0502020204030204" charset="0"/>
              </a:rPr>
              <a:t>7</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8" name="Rectangle 12"/>
          <p:cNvSpPr>
            <a:spLocks noChangeArrowheads="1"/>
          </p:cNvSpPr>
          <p:nvPr/>
        </p:nvSpPr>
        <p:spPr bwMode="auto">
          <a:xfrm>
            <a:off x="7751390" y="837506"/>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9" name="Text Box 9"/>
          <p:cNvSpPr txBox="1">
            <a:spLocks noChangeArrowheads="1"/>
          </p:cNvSpPr>
          <p:nvPr/>
        </p:nvSpPr>
        <p:spPr bwMode="auto">
          <a:xfrm>
            <a:off x="8650739" y="5875794"/>
            <a:ext cx="3778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000" b="0" i="0" u="none" strike="noStrike" cap="none" normalizeH="0" baseline="0" dirty="0" smtClean="0">
              <a:ln>
                <a:noFill/>
              </a:ln>
              <a:solidFill>
                <a:srgbClr val="FF0000"/>
              </a:solidFill>
              <a:effectLst/>
              <a:latin typeface="Calibri" panose="020F0502020204030204" charset="0"/>
              <a:ea typeface="宋体" panose="02010600030101010101" pitchFamily="2" charset="-122"/>
              <a:cs typeface="Calibri" panose="020F0502020204030204"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zh-CN" sz="1000" dirty="0">
                <a:solidFill>
                  <a:srgbClr val="FF0000"/>
                </a:solidFill>
                <a:latin typeface="Calibri" panose="020F0502020204030204" charset="0"/>
                <a:ea typeface="宋体" panose="02010600030101010101" pitchFamily="2" charset="-122"/>
                <a:cs typeface="Calibri" panose="020F0502020204030204" charset="0"/>
              </a:rPr>
              <a:t>9</a:t>
            </a: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ransition spd="slow" advClick="0" advTm="0">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内部评审记录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37030" y="720837"/>
            <a:ext cx="4201992"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组内第二次最终评审记录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2566814" y="1223282"/>
            <a:ext cx="4155791" cy="5586251"/>
          </a:xfrm>
          <a:prstGeom prst="rect">
            <a:avLst/>
          </a:prstGeom>
        </p:spPr>
      </p:pic>
      <p:pic>
        <p:nvPicPr>
          <p:cNvPr id="8" name="图片 7"/>
          <p:cNvPicPr>
            <a:picLocks noChangeAspect="1"/>
          </p:cNvPicPr>
          <p:nvPr/>
        </p:nvPicPr>
        <p:blipFill>
          <a:blip r:embed="rId2"/>
          <a:stretch>
            <a:fillRect/>
          </a:stretch>
        </p:blipFill>
        <p:spPr>
          <a:xfrm>
            <a:off x="6959302" y="549474"/>
            <a:ext cx="4932717" cy="6170021"/>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062758"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用户手册</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nvGraphicFramePr>
        <p:xfrm>
          <a:off x="141396" y="1451891"/>
          <a:ext cx="4896544" cy="4938754"/>
        </p:xfrm>
        <a:graphic>
          <a:graphicData uri="http://schemas.openxmlformats.org/drawingml/2006/table">
            <a:tbl>
              <a:tblPr/>
              <a:tblGrid>
                <a:gridCol w="1236707"/>
                <a:gridCol w="1283171"/>
                <a:gridCol w="2376666"/>
              </a:tblGrid>
              <a:tr h="311744">
                <a:tc>
                  <a:txBody>
                    <a:bodyPr/>
                    <a:lstStyle/>
                    <a:p>
                      <a:pPr algn="l">
                        <a:spcAft>
                          <a:spcPts val="0"/>
                        </a:spcAft>
                      </a:pPr>
                      <a:r>
                        <a:rPr lang="zh-CN" sz="1200" b="1" kern="100">
                          <a:effectLst/>
                          <a:latin typeface="Calibri" panose="020F0502020204030204" charset="0"/>
                          <a:ea typeface="宋体" panose="02010600030101010101" pitchFamily="2" charset="-122"/>
                          <a:cs typeface="宋体" panose="02010600030101010101" pitchFamily="2" charset="-122"/>
                        </a:rPr>
                        <a:t>脚注</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l">
                        <a:spcAft>
                          <a:spcPts val="0"/>
                        </a:spcAft>
                      </a:pPr>
                      <a:r>
                        <a:rPr lang="zh-CN" sz="1200" b="1" kern="100">
                          <a:effectLst/>
                          <a:latin typeface="Calibri" panose="020F0502020204030204" charset="0"/>
                          <a:ea typeface="宋体" panose="02010600030101010101" pitchFamily="2" charset="-122"/>
                          <a:cs typeface="宋体" panose="02010600030101010101" pitchFamily="2" charset="-122"/>
                        </a:rPr>
                        <a:t>名称</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l">
                        <a:spcAft>
                          <a:spcPts val="0"/>
                        </a:spcAft>
                      </a:pPr>
                      <a:r>
                        <a:rPr lang="zh-CN" sz="1200" b="1" kern="100">
                          <a:effectLst/>
                          <a:latin typeface="Calibri" panose="020F0502020204030204" charset="0"/>
                          <a:ea typeface="宋体" panose="02010600030101010101" pitchFamily="2" charset="-122"/>
                          <a:cs typeface="宋体" panose="02010600030101010101" pitchFamily="2" charset="-122"/>
                        </a:rPr>
                        <a:t>交互</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1</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宋体" panose="02010600030101010101" pitchFamily="2" charset="-122"/>
                        </a:rPr>
                        <a:t>推荐列表</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solidFill>
                            <a:srgbClr val="000000"/>
                          </a:solidFill>
                          <a:effectLst/>
                          <a:latin typeface="Calibri" panose="020F0502020204030204" charset="0"/>
                          <a:ea typeface="宋体" panose="02010600030101010101" pitchFamily="2" charset="-122"/>
                          <a:cs typeface="宋体" panose="02010600030101010101" pitchFamily="2" charset="-122"/>
                        </a:rPr>
                        <a:t>显示系统推荐的所有内容</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2</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宋体" panose="02010600030101010101" pitchFamily="2" charset="-122"/>
                        </a:rPr>
                        <a:t>热点列表</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Times New Roman" panose="02020603050405020304" pitchFamily="18" charset="0"/>
                        </a:rPr>
                        <a:t>显示系统中所有热点内容</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3</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宋体" panose="02010600030101010101" pitchFamily="2" charset="-122"/>
                        </a:rPr>
                        <a:t>推荐文章</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dirty="0">
                          <a:effectLst/>
                          <a:latin typeface="Calibri" panose="020F0502020204030204" charset="0"/>
                          <a:ea typeface="宋体" panose="02010600030101010101" pitchFamily="2" charset="-122"/>
                          <a:cs typeface="Times New Roman" panose="02020603050405020304" pitchFamily="18" charset="0"/>
                        </a:rPr>
                        <a:t>显示系统推荐的文章</a:t>
                      </a:r>
                      <a:endParaRPr lang="zh-CN" sz="1200" kern="100" dirty="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4</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宋体" panose="02010600030101010101" pitchFamily="2" charset="-122"/>
                        </a:rPr>
                        <a:t>推荐课程</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Times New Roman" panose="02020603050405020304" pitchFamily="18" charset="0"/>
                        </a:rPr>
                        <a:t>显示系统推荐的课程</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5</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宋体" panose="02010600030101010101" pitchFamily="2" charset="-122"/>
                        </a:rPr>
                        <a:t>推荐帖子</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Times New Roman" panose="02020603050405020304" pitchFamily="18" charset="0"/>
                        </a:rPr>
                        <a:t>显示系统论坛中推荐的帖子</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6</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宋体" panose="02010600030101010101" pitchFamily="2" charset="-122"/>
                        </a:rPr>
                        <a:t>首页图标</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Times New Roman" panose="02020603050405020304" pitchFamily="18" charset="0"/>
                        </a:rPr>
                        <a:t>底部导航栏首页图标高亮</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7208">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7</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宋体" panose="02010600030101010101" pitchFamily="2" charset="-122"/>
                        </a:rPr>
                        <a:t>社区图标</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Times New Roman" panose="02020603050405020304" pitchFamily="18" charset="0"/>
                        </a:rPr>
                        <a:t>底部导航栏社区图标，点击进入社区界面</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7208">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8</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宋体" panose="02010600030101010101" pitchFamily="2" charset="-122"/>
                        </a:rPr>
                        <a:t>课程图标</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Times New Roman" panose="02020603050405020304" pitchFamily="18" charset="0"/>
                        </a:rPr>
                        <a:t>底部导航栏课程图标，点击进入课程界面</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7208">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9</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宋体" panose="02010600030101010101" pitchFamily="2" charset="-122"/>
                        </a:rPr>
                        <a:t>通知图标</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Times New Roman" panose="02020603050405020304" pitchFamily="18" charset="0"/>
                        </a:rPr>
                        <a:t>底部导航栏社区图标，点击进入通知界面</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7208">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10</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宋体" panose="02010600030101010101" pitchFamily="2" charset="-122"/>
                        </a:rPr>
                        <a:t>我的图标</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Times New Roman" panose="02020603050405020304" pitchFamily="18" charset="0"/>
                        </a:rPr>
                        <a:t>底部导航栏社区图标，点击进入个人中心界面</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11</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宋体" panose="02010600030101010101" pitchFamily="2" charset="-122"/>
                        </a:rPr>
                        <a:t>全局搜索</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Times New Roman" panose="02020603050405020304" pitchFamily="18" charset="0"/>
                        </a:rPr>
                        <a:t>输入关键词，进行全局搜索</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12</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宋体" panose="02010600030101010101" pitchFamily="2" charset="-122"/>
                        </a:rPr>
                        <a:t>热点文章</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Times New Roman" panose="02020603050405020304" pitchFamily="18" charset="0"/>
                        </a:rPr>
                        <a:t>显示系统热点的文章</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13</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宋体" panose="02010600030101010101" pitchFamily="2" charset="-122"/>
                        </a:rPr>
                        <a:t>热点课程</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charset="0"/>
                          <a:ea typeface="宋体" panose="02010600030101010101" pitchFamily="2" charset="-122"/>
                          <a:cs typeface="Times New Roman" panose="02020603050405020304" pitchFamily="18" charset="0"/>
                        </a:rPr>
                        <a:t>显示系统热点的课程</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14</a:t>
                      </a:r>
                      <a:endParaRPr lang="zh-CN" sz="1200" kern="10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dirty="0">
                          <a:effectLst/>
                          <a:latin typeface="Calibri" panose="020F0502020204030204" charset="0"/>
                          <a:ea typeface="宋体" panose="02010600030101010101" pitchFamily="2" charset="-122"/>
                          <a:cs typeface="宋体" panose="02010600030101010101" pitchFamily="2" charset="-122"/>
                        </a:rPr>
                        <a:t>热点帖子</a:t>
                      </a:r>
                      <a:endParaRPr lang="zh-CN" sz="1200" kern="100" dirty="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dirty="0">
                          <a:effectLst/>
                          <a:latin typeface="Calibri" panose="020F0502020204030204" charset="0"/>
                          <a:ea typeface="宋体" panose="02010600030101010101" pitchFamily="2" charset="-122"/>
                          <a:cs typeface="Times New Roman" panose="02020603050405020304" pitchFamily="18" charset="0"/>
                        </a:rPr>
                        <a:t>显示系统热点的帖子</a:t>
                      </a:r>
                      <a:endParaRPr lang="zh-CN" sz="1200" kern="100" dirty="0">
                        <a:effectLst/>
                        <a:latin typeface="Calibri" panose="020F050202020403020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2054"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89117" y="455760"/>
            <a:ext cx="3657600" cy="626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5"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7894" y="1197546"/>
            <a:ext cx="3649663" cy="49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p:cNvSpPr txBox="1"/>
          <p:nvPr/>
        </p:nvSpPr>
        <p:spPr>
          <a:xfrm>
            <a:off x="110454" y="997491"/>
            <a:ext cx="2312344" cy="400110"/>
          </a:xfrm>
          <a:prstGeom prst="rect">
            <a:avLst/>
          </a:prstGeom>
          <a:noFill/>
        </p:spPr>
        <p:txBody>
          <a:bodyPr wrap="square" rtlCol="0">
            <a:spAutoFit/>
          </a:bodyPr>
          <a:lstStyle/>
          <a:p>
            <a:r>
              <a:rPr lang="en-US" altLang="zh-CN" sz="2000" dirty="0" smtClean="0">
                <a:solidFill>
                  <a:srgbClr val="183A5D"/>
                </a:solidFill>
                <a:latin typeface="微软雅黑" panose="020B0503020204020204" pitchFamily="34" charset="-122"/>
                <a:ea typeface="微软雅黑" panose="020B0503020204020204" pitchFamily="34" charset="-122"/>
              </a:rPr>
              <a:t>APP</a:t>
            </a:r>
            <a:r>
              <a:rPr lang="zh-CN" altLang="en-US" sz="2000" dirty="0" smtClean="0">
                <a:solidFill>
                  <a:srgbClr val="183A5D"/>
                </a:solidFill>
                <a:latin typeface="微软雅黑" panose="020B0503020204020204" pitchFamily="34" charset="-122"/>
                <a:ea typeface="微软雅黑" panose="020B0503020204020204" pitchFamily="34" charset="-122"/>
              </a:rPr>
              <a:t>端（首页）</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SRS</a:t>
            </a:r>
            <a:r>
              <a:rPr lang="zh-CN" altLang="en-US" sz="2665" dirty="0" smtClean="0">
                <a:solidFill>
                  <a:srgbClr val="183A5D"/>
                </a:solidFill>
                <a:latin typeface="微软雅黑" panose="020B0503020204020204" pitchFamily="34" charset="-122"/>
                <a:ea typeface="微软雅黑" panose="020B0503020204020204" pitchFamily="34" charset="-122"/>
              </a:rPr>
              <a:t>内部评审</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550590" y="807671"/>
            <a:ext cx="5168393" cy="5860457"/>
          </a:xfrm>
          <a:prstGeom prst="rect">
            <a:avLst/>
          </a:prstGeom>
        </p:spPr>
      </p:pic>
      <p:pic>
        <p:nvPicPr>
          <p:cNvPr id="3" name="图片 2"/>
          <p:cNvPicPr>
            <a:picLocks noChangeAspect="1"/>
          </p:cNvPicPr>
          <p:nvPr/>
        </p:nvPicPr>
        <p:blipFill>
          <a:blip r:embed="rId2"/>
          <a:stretch>
            <a:fillRect/>
          </a:stretch>
        </p:blipFill>
        <p:spPr>
          <a:xfrm>
            <a:off x="5732788" y="2133650"/>
            <a:ext cx="6105525" cy="2600325"/>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270" y="-59055"/>
            <a:ext cx="12192000" cy="1125538"/>
          </a:xfrm>
          <a:prstGeom prst="rect">
            <a:avLst/>
          </a:prstGeom>
          <a:solidFill>
            <a:srgbClr val="38B1B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AutoShape 3"/>
          <p:cNvSpPr>
            <a:spLocks noChangeArrowheads="1"/>
          </p:cNvSpPr>
          <p:nvPr/>
        </p:nvSpPr>
        <p:spPr bwMode="auto">
          <a:xfrm>
            <a:off x="910630" y="2061642"/>
            <a:ext cx="10422260" cy="4176464"/>
          </a:xfrm>
          <a:prstGeom prst="rect">
            <a:avLst/>
          </a:prstGeom>
          <a:solidFill>
            <a:schemeClr val="accent1"/>
          </a:solidFill>
          <a:ln w="12700" cmpd="sng">
            <a:no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AutoShape 3"/>
          <p:cNvSpPr>
            <a:spLocks noChangeArrowheads="1"/>
          </p:cNvSpPr>
          <p:nvPr/>
        </p:nvSpPr>
        <p:spPr bwMode="auto">
          <a:xfrm>
            <a:off x="1056063" y="1845618"/>
            <a:ext cx="10132018" cy="4248471"/>
          </a:xfrm>
          <a:prstGeom prst="rect">
            <a:avLst/>
          </a:prstGeom>
          <a:solidFill>
            <a:schemeClr val="bg1">
              <a:lumMod val="85000"/>
            </a:schemeClr>
          </a:solidFill>
          <a:ln w="12700" cmpd="sng">
            <a:no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5400" dirty="0" smtClean="0">
                <a:solidFill>
                  <a:srgbClr val="0885DA"/>
                </a:solidFill>
                <a:ea typeface="微软雅黑" panose="020B0503020204020204" pitchFamily="34" charset="-122"/>
              </a:rPr>
              <a:t>需求</a:t>
            </a:r>
            <a:r>
              <a:rPr lang="zh-CN" altLang="en-US" sz="5400" dirty="0">
                <a:solidFill>
                  <a:srgbClr val="0885DA"/>
                </a:solidFill>
                <a:ea typeface="微软雅黑" panose="020B0503020204020204" pitchFamily="34" charset="-122"/>
              </a:rPr>
              <a:t>变更</a:t>
            </a:r>
            <a:endParaRPr lang="zh-CN" altLang="en-US" sz="5400" dirty="0">
              <a:solidFill>
                <a:srgbClr val="0885DA"/>
              </a:solidFill>
              <a:ea typeface="微软雅黑" panose="020B0503020204020204" pitchFamily="34" charset="-122"/>
            </a:endParaRPr>
          </a:p>
        </p:txBody>
      </p:sp>
    </p:spTree>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slide(fromTop)">
                                      <p:cBhvr>
                                        <p:cTn id="12" dur="500"/>
                                        <p:tgtEl>
                                          <p:spTgt spid="1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slide(fromBottom)">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16" grpId="0" bldLvl="0" animBg="1" autoUpdateAnimBg="0"/>
      <p:bldP spid="17" grpId="0" bldLvl="0" animBg="1"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需求变更管理与控制</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1026" name="图片 1" descr="C:\Users\Administrator\Desktop\捕获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82838" y="981522"/>
            <a:ext cx="6735302" cy="5305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0">
    <p:wip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CCB</a:t>
            </a:r>
            <a:r>
              <a:rPr lang="zh-CN" altLang="en-US" sz="2665" dirty="0" smtClean="0">
                <a:solidFill>
                  <a:srgbClr val="183A5D"/>
                </a:solidFill>
                <a:latin typeface="微软雅黑" panose="020B0503020204020204" pitchFamily="34" charset="-122"/>
                <a:ea typeface="微软雅黑" panose="020B0503020204020204" pitchFamily="34" charset="-122"/>
              </a:rPr>
              <a:t>组织</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422798" y="1053530"/>
            <a:ext cx="7486650" cy="5429250"/>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需求变更申请</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36157" y="1053530"/>
            <a:ext cx="5544616" cy="5378278"/>
          </a:xfrm>
          <a:prstGeom prst="rect">
            <a:avLst/>
          </a:prstGeom>
        </p:spPr>
      </p:pic>
      <p:pic>
        <p:nvPicPr>
          <p:cNvPr id="3" name="图片 2"/>
          <p:cNvPicPr>
            <a:picLocks noChangeAspect="1"/>
          </p:cNvPicPr>
          <p:nvPr/>
        </p:nvPicPr>
        <p:blipFill>
          <a:blip r:embed="rId2"/>
          <a:stretch>
            <a:fillRect/>
          </a:stretch>
        </p:blipFill>
        <p:spPr>
          <a:xfrm>
            <a:off x="5951190" y="1053530"/>
            <a:ext cx="5756498" cy="3243864"/>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需求变更工具</a:t>
            </a:r>
            <a:r>
              <a:rPr lang="en-US" altLang="zh-CN" sz="2665" dirty="0" smtClean="0">
                <a:solidFill>
                  <a:srgbClr val="183A5D"/>
                </a:solidFill>
                <a:latin typeface="微软雅黑" panose="020B0503020204020204" pitchFamily="34" charset="-122"/>
                <a:ea typeface="微软雅黑" panose="020B0503020204020204" pitchFamily="34" charset="-122"/>
              </a:rPr>
              <a:t>Doors</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3" name="TextBox 2"/>
          <p:cNvSpPr txBox="1"/>
          <p:nvPr/>
        </p:nvSpPr>
        <p:spPr>
          <a:xfrm>
            <a:off x="334566" y="1917626"/>
            <a:ext cx="3456384" cy="1061829"/>
          </a:xfrm>
          <a:prstGeom prst="rect">
            <a:avLst/>
          </a:prstGeom>
          <a:noFill/>
        </p:spPr>
        <p:txBody>
          <a:bodyPr wrap="square" rtlCol="0">
            <a:spAutoFit/>
          </a:bodyPr>
          <a:lstStyle/>
          <a:p>
            <a:r>
              <a:rPr lang="zh-CN" altLang="en-US" dirty="0" smtClean="0"/>
              <a:t>使用需求管理工具</a:t>
            </a:r>
            <a:r>
              <a:rPr lang="en-US" altLang="zh-CN" dirty="0" smtClean="0"/>
              <a:t>Doors 8.0</a:t>
            </a:r>
            <a:r>
              <a:rPr lang="zh-CN" altLang="en-US" dirty="0" smtClean="0"/>
              <a:t>已经导入所有需求相关文档</a:t>
            </a:r>
            <a:r>
              <a:rPr lang="zh-CN" altLang="en-US" dirty="0"/>
              <a:t>并</a:t>
            </a:r>
            <a:r>
              <a:rPr lang="zh-CN" altLang="en-US" dirty="0" smtClean="0"/>
              <a:t>建立链接矩阵</a:t>
            </a:r>
            <a:endParaRPr lang="zh-CN" altLang="en-US" dirty="0"/>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95006" y="1125538"/>
            <a:ext cx="6259409" cy="4608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advClick="0" advTm="0">
    <p:wip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需求变更</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332404" y="1773610"/>
            <a:ext cx="3024336" cy="738664"/>
          </a:xfrm>
          <a:prstGeom prst="rect">
            <a:avLst/>
          </a:prstGeom>
          <a:noFill/>
        </p:spPr>
        <p:txBody>
          <a:bodyPr wrap="square" rtlCol="0">
            <a:spAutoFit/>
          </a:bodyPr>
          <a:lstStyle/>
          <a:p>
            <a:r>
              <a:rPr lang="zh-CN" altLang="en-US" dirty="0" smtClean="0"/>
              <a:t>需求优先级的跟踪链接矩阵</a:t>
            </a:r>
            <a:endParaRPr lang="zh-CN" altLang="en-US"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02918" y="1413570"/>
            <a:ext cx="8513619" cy="4341568"/>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需求变更</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332404" y="1485578"/>
            <a:ext cx="3024336" cy="1061829"/>
          </a:xfrm>
          <a:prstGeom prst="rect">
            <a:avLst/>
          </a:prstGeom>
          <a:noFill/>
        </p:spPr>
        <p:txBody>
          <a:bodyPr wrap="square" rtlCol="0">
            <a:spAutoFit/>
          </a:bodyPr>
          <a:lstStyle/>
          <a:p>
            <a:r>
              <a:rPr lang="zh-CN" altLang="en-US" dirty="0" smtClean="0"/>
              <a:t>使用跟踪链接矩阵</a:t>
            </a:r>
            <a:endParaRPr lang="en-US" altLang="zh-CN" dirty="0" smtClean="0"/>
          </a:p>
          <a:p>
            <a:r>
              <a:rPr lang="zh-CN" altLang="en-US" dirty="0"/>
              <a:t>来</a:t>
            </a:r>
            <a:r>
              <a:rPr lang="zh-CN" altLang="en-US" dirty="0" smtClean="0"/>
              <a:t>分析新增需求引起的变动影响</a:t>
            </a:r>
            <a:endParaRPr lang="zh-CN" altLang="en-US" dirty="0"/>
          </a:p>
        </p:txBody>
      </p:sp>
      <p:sp>
        <p:nvSpPr>
          <p:cNvPr id="3" name="TextBox 2"/>
          <p:cNvSpPr txBox="1"/>
          <p:nvPr/>
        </p:nvSpPr>
        <p:spPr>
          <a:xfrm>
            <a:off x="290242" y="4785380"/>
            <a:ext cx="2376264" cy="738664"/>
          </a:xfrm>
          <a:prstGeom prst="rect">
            <a:avLst/>
          </a:prstGeom>
          <a:noFill/>
        </p:spPr>
        <p:txBody>
          <a:bodyPr wrap="square" rtlCol="0">
            <a:spAutoFit/>
          </a:bodyPr>
          <a:lstStyle/>
          <a:p>
            <a:r>
              <a:rPr lang="zh-CN" altLang="en-US" dirty="0" smtClean="0"/>
              <a:t>需求变更对</a:t>
            </a:r>
            <a:r>
              <a:rPr lang="en-US" altLang="zh-CN" dirty="0" smtClean="0"/>
              <a:t>SRS</a:t>
            </a:r>
            <a:r>
              <a:rPr lang="zh-CN" altLang="en-US" dirty="0" smtClean="0"/>
              <a:t>文档的影响矩阵</a:t>
            </a:r>
            <a:endParaRPr lang="zh-CN" altLang="en-US" dirty="0"/>
          </a:p>
        </p:txBody>
      </p:sp>
      <p:pic>
        <p:nvPicPr>
          <p:cNvPr id="3075" name="Picture 3"/>
          <p:cNvPicPr>
            <a:picLocks noChangeAspect="1" noChangeArrowheads="1"/>
          </p:cNvPicPr>
          <p:nvPr/>
        </p:nvPicPr>
        <p:blipFill rotWithShape="1">
          <a:blip r:embed="rId1">
            <a:extLst>
              <a:ext uri="{28A0092B-C50C-407E-A947-70E740481C1C}">
                <a14:useLocalDpi xmlns:a14="http://schemas.microsoft.com/office/drawing/2010/main" val="0"/>
              </a:ext>
            </a:extLst>
          </a:blip>
          <a:srcRect t="9679" r="1710" b="5311"/>
          <a:stretch>
            <a:fillRect/>
          </a:stretch>
        </p:blipFill>
        <p:spPr bwMode="auto">
          <a:xfrm>
            <a:off x="3574926" y="1485578"/>
            <a:ext cx="8178332" cy="41997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直接箭头连接符 6"/>
          <p:cNvCxnSpPr>
            <a:endCxn id="3" idx="3"/>
          </p:cNvCxnSpPr>
          <p:nvPr/>
        </p:nvCxnSpPr>
        <p:spPr>
          <a:xfrm flipH="1">
            <a:off x="2666506" y="4785380"/>
            <a:ext cx="4076772" cy="3693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endCxn id="3" idx="3"/>
          </p:cNvCxnSpPr>
          <p:nvPr/>
        </p:nvCxnSpPr>
        <p:spPr>
          <a:xfrm flipH="1">
            <a:off x="2666506" y="4005858"/>
            <a:ext cx="4076772" cy="114885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Click="0" advTm="0">
    <p:wip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需求变更</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3" name="TextBox 2"/>
          <p:cNvSpPr txBox="1"/>
          <p:nvPr/>
        </p:nvSpPr>
        <p:spPr>
          <a:xfrm>
            <a:off x="245927" y="2277666"/>
            <a:ext cx="2376264" cy="738664"/>
          </a:xfrm>
          <a:prstGeom prst="rect">
            <a:avLst/>
          </a:prstGeom>
          <a:noFill/>
        </p:spPr>
        <p:txBody>
          <a:bodyPr wrap="square" rtlCol="0">
            <a:spAutoFit/>
          </a:bodyPr>
          <a:lstStyle/>
          <a:p>
            <a:r>
              <a:rPr lang="zh-CN" altLang="en-US" dirty="0" smtClean="0"/>
              <a:t>需求变更对测试用例文档的影响矩阵</a:t>
            </a:r>
            <a:endParaRPr lang="zh-CN" altLang="en-US" dirty="0"/>
          </a:p>
        </p:txBody>
      </p:sp>
      <p:pic>
        <p:nvPicPr>
          <p:cNvPr id="4098" name="Picture 2"/>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9780" r="1390" b="5551"/>
          <a:stretch>
            <a:fillRect/>
          </a:stretch>
        </p:blipFill>
        <p:spPr bwMode="auto">
          <a:xfrm>
            <a:off x="3358902" y="1413570"/>
            <a:ext cx="7823553" cy="39885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直接箭头连接符 6"/>
          <p:cNvCxnSpPr>
            <a:endCxn id="3" idx="3"/>
          </p:cNvCxnSpPr>
          <p:nvPr/>
        </p:nvCxnSpPr>
        <p:spPr>
          <a:xfrm flipH="1" flipV="1">
            <a:off x="2622191" y="2646998"/>
            <a:ext cx="3833056" cy="15748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Click="0" advTm="0">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配置管理工具</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237030" y="1269554"/>
            <a:ext cx="4581525" cy="4943475"/>
          </a:xfrm>
          <a:prstGeom prst="rect">
            <a:avLst/>
          </a:prstGeom>
        </p:spPr>
      </p:pic>
      <p:sp>
        <p:nvSpPr>
          <p:cNvPr id="6" name="文本框 5"/>
          <p:cNvSpPr txBox="1"/>
          <p:nvPr/>
        </p:nvSpPr>
        <p:spPr>
          <a:xfrm>
            <a:off x="4853132" y="1269554"/>
            <a:ext cx="6109365" cy="1061829"/>
          </a:xfrm>
          <a:prstGeom prst="rect">
            <a:avLst/>
          </a:prstGeom>
          <a:noFill/>
        </p:spPr>
        <p:txBody>
          <a:bodyPr wrap="none" rtlCol="0">
            <a:spAutoFit/>
          </a:bodyPr>
          <a:lstStyle/>
          <a:p>
            <a:r>
              <a:rPr lang="zh-CN" altLang="en-US" dirty="0" smtClean="0"/>
              <a:t>文档配置管理工具：</a:t>
            </a:r>
            <a:r>
              <a:rPr lang="en-US" altLang="zh-CN" dirty="0" smtClean="0"/>
              <a:t>GitHub Desktop</a:t>
            </a:r>
            <a:endParaRPr lang="en-US" altLang="zh-CN" dirty="0" smtClean="0"/>
          </a:p>
          <a:p>
            <a:endParaRPr lang="en-US" altLang="zh-CN" dirty="0" smtClean="0"/>
          </a:p>
          <a:p>
            <a:r>
              <a:rPr lang="zh-CN" altLang="en-US" dirty="0" smtClean="0"/>
              <a:t>能查看文档提交历史记录，以及能够回溯文档版本</a:t>
            </a:r>
            <a:endParaRPr lang="zh-CN" altLang="en-US" dirty="0"/>
          </a:p>
        </p:txBody>
      </p:sp>
      <p:sp>
        <p:nvSpPr>
          <p:cNvPr id="9" name="文本框 8"/>
          <p:cNvSpPr txBox="1"/>
          <p:nvPr/>
        </p:nvSpPr>
        <p:spPr>
          <a:xfrm>
            <a:off x="5430346" y="3086304"/>
            <a:ext cx="1800493" cy="415498"/>
          </a:xfrm>
          <a:prstGeom prst="rect">
            <a:avLst/>
          </a:prstGeom>
          <a:noFill/>
        </p:spPr>
        <p:txBody>
          <a:bodyPr wrap="none" rtlCol="0">
            <a:spAutoFit/>
          </a:bodyPr>
          <a:lstStyle/>
          <a:p>
            <a:r>
              <a:rPr lang="zh-CN" altLang="en-US" dirty="0" smtClean="0"/>
              <a:t>项目目录结构</a:t>
            </a:r>
            <a:endParaRPr lang="zh-CN" altLang="en-US" dirty="0"/>
          </a:p>
        </p:txBody>
      </p:sp>
      <p:pic>
        <p:nvPicPr>
          <p:cNvPr id="10" name="图片 9"/>
          <p:cNvPicPr>
            <a:picLocks noChangeAspect="1"/>
          </p:cNvPicPr>
          <p:nvPr/>
        </p:nvPicPr>
        <p:blipFill>
          <a:blip r:embed="rId2"/>
          <a:stretch>
            <a:fillRect/>
          </a:stretch>
        </p:blipFill>
        <p:spPr>
          <a:xfrm>
            <a:off x="9263558" y="3602541"/>
            <a:ext cx="2573072" cy="3043040"/>
          </a:xfrm>
          <a:prstGeom prst="rect">
            <a:avLst/>
          </a:prstGeom>
        </p:spPr>
      </p:pic>
      <p:pic>
        <p:nvPicPr>
          <p:cNvPr id="11" name="图片 10"/>
          <p:cNvPicPr>
            <a:picLocks noChangeAspect="1"/>
          </p:cNvPicPr>
          <p:nvPr/>
        </p:nvPicPr>
        <p:blipFill>
          <a:blip r:embed="rId3"/>
          <a:stretch>
            <a:fillRect/>
          </a:stretch>
        </p:blipFill>
        <p:spPr>
          <a:xfrm>
            <a:off x="5430346" y="3602541"/>
            <a:ext cx="3456384" cy="3006006"/>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需求变更</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3" name="TextBox 2"/>
          <p:cNvSpPr txBox="1"/>
          <p:nvPr/>
        </p:nvSpPr>
        <p:spPr>
          <a:xfrm>
            <a:off x="245927" y="2277666"/>
            <a:ext cx="2376264" cy="1061829"/>
          </a:xfrm>
          <a:prstGeom prst="rect">
            <a:avLst/>
          </a:prstGeom>
          <a:noFill/>
        </p:spPr>
        <p:txBody>
          <a:bodyPr wrap="square" rtlCol="0">
            <a:spAutoFit/>
          </a:bodyPr>
          <a:lstStyle/>
          <a:p>
            <a:r>
              <a:rPr lang="zh-CN" altLang="en-US" dirty="0" smtClean="0"/>
              <a:t>需求变更对用户手册（</a:t>
            </a:r>
            <a:r>
              <a:rPr lang="en-US" altLang="zh-CN" dirty="0" smtClean="0"/>
              <a:t>Web</a:t>
            </a:r>
            <a:r>
              <a:rPr lang="zh-CN" altLang="en-US" dirty="0" smtClean="0"/>
              <a:t>端）文档的影响矩阵</a:t>
            </a:r>
            <a:endParaRPr lang="zh-CN" altLang="en-US" dirty="0"/>
          </a:p>
        </p:txBody>
      </p:sp>
      <p:pic>
        <p:nvPicPr>
          <p:cNvPr id="5122" name="Picture 2"/>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10231" r="2122" b="4993"/>
          <a:stretch>
            <a:fillRect/>
          </a:stretch>
        </p:blipFill>
        <p:spPr bwMode="auto">
          <a:xfrm>
            <a:off x="3358902" y="1629594"/>
            <a:ext cx="7671084" cy="39449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直接箭头连接符 6"/>
          <p:cNvCxnSpPr>
            <a:endCxn id="3" idx="3"/>
          </p:cNvCxnSpPr>
          <p:nvPr/>
        </p:nvCxnSpPr>
        <p:spPr>
          <a:xfrm flipH="1" flipV="1">
            <a:off x="2622191" y="2808581"/>
            <a:ext cx="3761047" cy="70665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endCxn id="3" idx="3"/>
          </p:cNvCxnSpPr>
          <p:nvPr/>
        </p:nvCxnSpPr>
        <p:spPr>
          <a:xfrm flipH="1" flipV="1">
            <a:off x="2622191" y="2808581"/>
            <a:ext cx="3761047" cy="16293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Click="0" advTm="0">
    <p:wip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需求变更</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3" name="TextBox 2"/>
          <p:cNvSpPr txBox="1"/>
          <p:nvPr/>
        </p:nvSpPr>
        <p:spPr>
          <a:xfrm>
            <a:off x="245927" y="2277666"/>
            <a:ext cx="2376264" cy="1061829"/>
          </a:xfrm>
          <a:prstGeom prst="rect">
            <a:avLst/>
          </a:prstGeom>
          <a:noFill/>
        </p:spPr>
        <p:txBody>
          <a:bodyPr wrap="square" rtlCol="0">
            <a:spAutoFit/>
          </a:bodyPr>
          <a:lstStyle/>
          <a:p>
            <a:r>
              <a:rPr lang="zh-CN" altLang="en-US" dirty="0" smtClean="0"/>
              <a:t>需求变更对用户手册（</a:t>
            </a:r>
            <a:r>
              <a:rPr lang="en-US" altLang="zh-CN" dirty="0"/>
              <a:t>App</a:t>
            </a:r>
            <a:r>
              <a:rPr lang="zh-CN" altLang="en-US" dirty="0" smtClean="0"/>
              <a:t>端）文档的影响矩阵</a:t>
            </a:r>
            <a:endParaRPr lang="zh-CN" altLang="en-US" dirty="0"/>
          </a:p>
        </p:txBody>
      </p:sp>
      <p:pic>
        <p:nvPicPr>
          <p:cNvPr id="6146"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t="10021" r="2294" b="5731"/>
          <a:stretch>
            <a:fillRect/>
          </a:stretch>
        </p:blipFill>
        <p:spPr bwMode="auto">
          <a:xfrm>
            <a:off x="3862958" y="1125538"/>
            <a:ext cx="8045809" cy="4119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接箭头连接符 11"/>
          <p:cNvCxnSpPr>
            <a:endCxn id="3" idx="3"/>
          </p:cNvCxnSpPr>
          <p:nvPr/>
        </p:nvCxnSpPr>
        <p:spPr>
          <a:xfrm flipH="1">
            <a:off x="2622191" y="2808581"/>
            <a:ext cx="440911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endCxn id="3" idx="3"/>
          </p:cNvCxnSpPr>
          <p:nvPr/>
        </p:nvCxnSpPr>
        <p:spPr>
          <a:xfrm flipH="1" flipV="1">
            <a:off x="2622191" y="2808581"/>
            <a:ext cx="4409119" cy="5309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endCxn id="3" idx="3"/>
          </p:cNvCxnSpPr>
          <p:nvPr/>
        </p:nvCxnSpPr>
        <p:spPr>
          <a:xfrm flipH="1" flipV="1">
            <a:off x="2622191" y="2808581"/>
            <a:ext cx="4409119" cy="11252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endCxn id="3" idx="3"/>
          </p:cNvCxnSpPr>
          <p:nvPr/>
        </p:nvCxnSpPr>
        <p:spPr>
          <a:xfrm flipH="1" flipV="1">
            <a:off x="2622191" y="2808581"/>
            <a:ext cx="4409119" cy="19173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Click="0" advTm="0">
    <p:wip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14</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文本框 3"/>
          <p:cNvSpPr txBox="1"/>
          <p:nvPr/>
        </p:nvSpPr>
        <p:spPr>
          <a:xfrm>
            <a:off x="2236548" y="136356"/>
            <a:ext cx="6052718" cy="501650"/>
          </a:xfrm>
          <a:prstGeom prst="rect">
            <a:avLst/>
          </a:prstGeom>
          <a:noFill/>
        </p:spPr>
        <p:txBody>
          <a:bodyPr wrap="square" rtlCol="0">
            <a:spAutoFit/>
          </a:bodyPr>
          <a:lstStyle/>
          <a:p>
            <a:pPr marL="0" marR="0" lvl="0" indent="0" algn="l" defTabSz="1088390" rtl="0" eaLnBrk="1" fontAlgn="auto" latinLnBrk="0" hangingPunct="1">
              <a:lnSpc>
                <a:spcPct val="100000"/>
              </a:lnSpc>
              <a:spcBef>
                <a:spcPts val="0"/>
              </a:spcBef>
              <a:spcAft>
                <a:spcPts val="0"/>
              </a:spcAft>
              <a:buClrTx/>
              <a:buSzTx/>
              <a:buFontTx/>
              <a:buNone/>
              <a:defRPr/>
            </a:pPr>
            <a:endParaRPr kumimoji="0" lang="zh-CN" altLang="en-US" sz="2665" b="0" i="0" u="none" strike="noStrike" kern="1200" cap="none" spc="0" normalizeH="0" baseline="0" noProof="0" dirty="0">
              <a:ln>
                <a:noFill/>
              </a:ln>
              <a:solidFill>
                <a:srgbClr val="183A5D"/>
              </a:solidFill>
              <a:effectLst/>
              <a:uLnTx/>
              <a:uFillTx/>
              <a:latin typeface="微软雅黑" panose="020B0503020204020204" pitchFamily="34" charset="-122"/>
              <a:ea typeface="微软雅黑" panose="020B0503020204020204" pitchFamily="34" charset="-122"/>
              <a:cs typeface="+mn-cs"/>
            </a:endParaRPr>
          </a:p>
        </p:txBody>
      </p:sp>
      <p:sp>
        <p:nvSpPr>
          <p:cNvPr id="6" name="文本框 5"/>
          <p:cNvSpPr txBox="1"/>
          <p:nvPr/>
        </p:nvSpPr>
        <p:spPr>
          <a:xfrm>
            <a:off x="2236548" y="159851"/>
            <a:ext cx="6052718" cy="501650"/>
          </a:xfrm>
          <a:prstGeom prst="rect">
            <a:avLst/>
          </a:prstGeom>
          <a:noFill/>
        </p:spPr>
        <p:txBody>
          <a:bodyPr wrap="square" rtlCol="0">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665" b="0" i="0" u="none" strike="noStrike" kern="1200" cap="none" spc="0" normalizeH="0" baseline="0" noProof="0" dirty="0">
                <a:ln>
                  <a:noFill/>
                </a:ln>
                <a:solidFill>
                  <a:srgbClr val="183A5D"/>
                </a:solidFill>
                <a:effectLst/>
                <a:uLnTx/>
                <a:uFillTx/>
                <a:latin typeface="微软雅黑" panose="020B0503020204020204" pitchFamily="34" charset="-122"/>
                <a:ea typeface="微软雅黑" panose="020B0503020204020204" pitchFamily="34" charset="-122"/>
                <a:cs typeface="+mn-cs"/>
              </a:rPr>
              <a:t>需求变更影响</a:t>
            </a:r>
            <a:endParaRPr kumimoji="0" lang="zh-CN" altLang="en-US" sz="2665" b="0" i="0" u="none" strike="noStrike" kern="1200" cap="none" spc="0" normalizeH="0" baseline="0" noProof="0" dirty="0">
              <a:ln>
                <a:noFill/>
              </a:ln>
              <a:solidFill>
                <a:srgbClr val="183A5D"/>
              </a:solidFill>
              <a:effectLst/>
              <a:uLnTx/>
              <a:uFillTx/>
              <a:latin typeface="微软雅黑" panose="020B0503020204020204" pitchFamily="34" charset="-122"/>
              <a:ea typeface="微软雅黑" panose="020B0503020204020204" pitchFamily="34" charset="-122"/>
              <a:cs typeface="+mn-cs"/>
            </a:endParaRPr>
          </a:p>
        </p:txBody>
      </p:sp>
      <p:sp>
        <p:nvSpPr>
          <p:cNvPr id="13" name="文本框 7"/>
          <p:cNvSpPr txBox="1"/>
          <p:nvPr/>
        </p:nvSpPr>
        <p:spPr>
          <a:xfrm>
            <a:off x="334566" y="1309225"/>
            <a:ext cx="2088232" cy="415498"/>
          </a:xfrm>
          <a:prstGeom prst="rect">
            <a:avLst/>
          </a:prstGeom>
          <a:noFill/>
        </p:spPr>
        <p:txBody>
          <a:bodyPr wrap="square" rtlCol="0">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lang="zh-CN" altLang="en-US" dirty="0" smtClean="0">
                <a:solidFill>
                  <a:prstClr val="white"/>
                </a:solidFill>
                <a:latin typeface="Calibri" panose="020F0502020204030204"/>
                <a:ea typeface="宋体" panose="02010600030101010101" pitchFamily="2" charset="-122"/>
              </a:rPr>
              <a:t>项目基本信息</a:t>
            </a:r>
            <a:endParaRPr kumimoji="0" lang="zh-CN" altLang="en-US" sz="21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cxnSp>
        <p:nvCxnSpPr>
          <p:cNvPr id="12" name="直接箭头连接符 11"/>
          <p:cNvCxnSpPr/>
          <p:nvPr/>
        </p:nvCxnSpPr>
        <p:spPr>
          <a:xfrm>
            <a:off x="9633585" y="-364490"/>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1"/>
          <a:stretch>
            <a:fillRect/>
          </a:stretch>
        </p:blipFill>
        <p:spPr>
          <a:xfrm>
            <a:off x="593090" y="1309370"/>
            <a:ext cx="4991735" cy="4556760"/>
          </a:xfrm>
          <a:prstGeom prst="rect">
            <a:avLst/>
          </a:prstGeom>
        </p:spPr>
      </p:pic>
      <p:pic>
        <p:nvPicPr>
          <p:cNvPr id="9" name="图片 8"/>
          <p:cNvPicPr>
            <a:picLocks noChangeAspect="1"/>
          </p:cNvPicPr>
          <p:nvPr/>
        </p:nvPicPr>
        <p:blipFill>
          <a:blip r:embed="rId2"/>
          <a:stretch>
            <a:fillRect/>
          </a:stretch>
        </p:blipFill>
        <p:spPr>
          <a:xfrm>
            <a:off x="6055360" y="339725"/>
            <a:ext cx="5013960" cy="6179820"/>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14</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文本框 3"/>
          <p:cNvSpPr txBox="1"/>
          <p:nvPr/>
        </p:nvSpPr>
        <p:spPr>
          <a:xfrm>
            <a:off x="2236548" y="136356"/>
            <a:ext cx="6052718" cy="501650"/>
          </a:xfrm>
          <a:prstGeom prst="rect">
            <a:avLst/>
          </a:prstGeom>
          <a:noFill/>
        </p:spPr>
        <p:txBody>
          <a:bodyPr wrap="square" rtlCol="0">
            <a:spAutoFit/>
          </a:bodyPr>
          <a:lstStyle/>
          <a:p>
            <a:pPr marR="0" indent="0" defTabSz="1088390" fontAlgn="auto">
              <a:lnSpc>
                <a:spcPct val="100000"/>
              </a:lnSpc>
              <a:spcBef>
                <a:spcPts val="0"/>
              </a:spcBef>
              <a:spcAft>
                <a:spcPts val="0"/>
              </a:spcAft>
              <a:buClrTx/>
              <a:buSzTx/>
              <a:buFontTx/>
              <a:buNone/>
              <a:defRPr/>
            </a:pPr>
            <a:endParaRPr kumimoji="0" lang="zh-CN" altLang="en-US" sz="2665" b="0" i="0" kern="1200" cap="none" spc="0" normalizeH="0" baseline="0" noProof="0" dirty="0">
              <a:solidFill>
                <a:srgbClr val="183A5D"/>
              </a:solidFill>
              <a:latin typeface="微软雅黑" panose="020B0503020204020204" pitchFamily="34" charset="-122"/>
              <a:ea typeface="微软雅黑" panose="020B0503020204020204" pitchFamily="34" charset="-122"/>
              <a:cs typeface="+mn-cs"/>
            </a:endParaRPr>
          </a:p>
        </p:txBody>
      </p:sp>
      <p:sp>
        <p:nvSpPr>
          <p:cNvPr id="6" name="文本框 5"/>
          <p:cNvSpPr txBox="1"/>
          <p:nvPr/>
        </p:nvSpPr>
        <p:spPr>
          <a:xfrm>
            <a:off x="2236548" y="159851"/>
            <a:ext cx="6052718" cy="501650"/>
          </a:xfrm>
          <a:prstGeom prst="rect">
            <a:avLst/>
          </a:prstGeom>
          <a:noFill/>
        </p:spPr>
        <p:txBody>
          <a:bodyPr wrap="square" rtlCol="0">
            <a:spAutoFit/>
          </a:bodyPr>
          <a:lstStyle/>
          <a:p>
            <a:pPr marR="0" indent="0" defTabSz="1088390" fontAlgn="auto">
              <a:lnSpc>
                <a:spcPct val="100000"/>
              </a:lnSpc>
              <a:spcBef>
                <a:spcPts val="0"/>
              </a:spcBef>
              <a:spcAft>
                <a:spcPts val="0"/>
              </a:spcAft>
              <a:buClrTx/>
              <a:buSzTx/>
              <a:buFontTx/>
              <a:buNone/>
              <a:defRPr/>
            </a:pPr>
            <a:r>
              <a:rPr kumimoji="0" lang="zh-CN" altLang="en-US" sz="2665" b="0" i="0" kern="1200" cap="none" spc="0" normalizeH="0" baseline="0" noProof="0" dirty="0">
                <a:solidFill>
                  <a:srgbClr val="183A5D"/>
                </a:solidFill>
                <a:latin typeface="微软雅黑" panose="020B0503020204020204" pitchFamily="34" charset="-122"/>
                <a:ea typeface="微软雅黑" panose="020B0503020204020204" pitchFamily="34" charset="-122"/>
                <a:cs typeface="+mn-cs"/>
              </a:rPr>
              <a:t>需求变更影响</a:t>
            </a:r>
            <a:endParaRPr kumimoji="0" lang="zh-CN" altLang="en-US" sz="2665" b="0" i="0" kern="1200" cap="none" spc="0" normalizeH="0" baseline="0" noProof="0" dirty="0">
              <a:solidFill>
                <a:srgbClr val="183A5D"/>
              </a:solidFill>
              <a:latin typeface="微软雅黑" panose="020B0503020204020204" pitchFamily="34" charset="-122"/>
              <a:ea typeface="微软雅黑" panose="020B0503020204020204" pitchFamily="34" charset="-122"/>
              <a:cs typeface="+mn-cs"/>
            </a:endParaRPr>
          </a:p>
        </p:txBody>
      </p:sp>
      <p:sp>
        <p:nvSpPr>
          <p:cNvPr id="13" name="文本框 7"/>
          <p:cNvSpPr txBox="1"/>
          <p:nvPr/>
        </p:nvSpPr>
        <p:spPr>
          <a:xfrm>
            <a:off x="334566" y="1309225"/>
            <a:ext cx="2088232" cy="415498"/>
          </a:xfrm>
          <a:prstGeom prst="rect">
            <a:avLst/>
          </a:prstGeom>
          <a:noFill/>
        </p:spPr>
        <p:txBody>
          <a:bodyPr wrap="square" rtlCol="0">
            <a:spAutoFit/>
          </a:bodyPr>
          <a:lstStyle/>
          <a:p>
            <a:pPr marR="0" indent="0" defTabSz="1088390" fontAlgn="auto">
              <a:lnSpc>
                <a:spcPct val="100000"/>
              </a:lnSpc>
              <a:spcBef>
                <a:spcPts val="0"/>
              </a:spcBef>
              <a:spcAft>
                <a:spcPts val="0"/>
              </a:spcAft>
              <a:buClrTx/>
              <a:buSzTx/>
              <a:buFontTx/>
              <a:buNone/>
              <a:defRPr/>
            </a:pPr>
            <a:r>
              <a:rPr lang="zh-CN" altLang="en-US" dirty="0" smtClean="0">
                <a:solidFill>
                  <a:prstClr val="white"/>
                </a:solidFill>
                <a:latin typeface="Calibri" panose="020F0502020204030204"/>
                <a:ea typeface="宋体" panose="02010600030101010101" pitchFamily="2" charset="-122"/>
              </a:rPr>
              <a:t>项目基本信息</a:t>
            </a:r>
            <a:endParaRPr kumimoji="0" lang="zh-CN" altLang="en-US" b="0" i="0" kern="1200" cap="none" spc="0" normalizeH="0" baseline="0" noProof="0" dirty="0">
              <a:solidFill>
                <a:prstClr val="white"/>
              </a:solidFill>
              <a:latin typeface="Calibri" panose="020F0502020204030204"/>
              <a:ea typeface="宋体" panose="02010600030101010101" pitchFamily="2" charset="-122"/>
              <a:cs typeface="+mn-cs"/>
            </a:endParaRPr>
          </a:p>
        </p:txBody>
      </p:sp>
      <p:cxnSp>
        <p:nvCxnSpPr>
          <p:cNvPr id="12" name="直接箭头连接符 11"/>
          <p:cNvCxnSpPr/>
          <p:nvPr/>
        </p:nvCxnSpPr>
        <p:spPr>
          <a:xfrm>
            <a:off x="9633585" y="-364490"/>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7" name="表格 6"/>
          <p:cNvGraphicFramePr/>
          <p:nvPr/>
        </p:nvGraphicFramePr>
        <p:xfrm>
          <a:off x="852805" y="1235981"/>
          <a:ext cx="1570355" cy="4388485"/>
        </p:xfrm>
        <a:graphic>
          <a:graphicData uri="http://schemas.openxmlformats.org/drawingml/2006/table">
            <a:tbl>
              <a:tblPr firstRow="1" bandRow="1">
                <a:tableStyleId>{5C22544A-7EE6-4342-B048-85BDC9FD1C3A}</a:tableStyleId>
              </a:tblPr>
              <a:tblGrid>
                <a:gridCol w="355600"/>
                <a:gridCol w="1214755"/>
              </a:tblGrid>
              <a:tr h="149225">
                <a:tc>
                  <a:txBody>
                    <a:bodyPr/>
                    <a:p>
                      <a:pPr indent="0">
                        <a:buNone/>
                      </a:pPr>
                      <a:r>
                        <a:rPr lang="en-US" sz="600" b="0">
                          <a:solidFill>
                            <a:srgbClr val="000000"/>
                          </a:solidFill>
                          <a:latin typeface="宋体" panose="02010600030101010101" pitchFamily="2" charset="-122"/>
                        </a:rPr>
                        <a:t>77</a:t>
                      </a:r>
                      <a:endParaRPr lang="en-US" altLang="en-US" sz="6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p>
                      <a:pPr indent="0">
                        <a:buNone/>
                      </a:pPr>
                      <a:r>
                        <a:rPr lang="en-US" sz="600" b="0">
                          <a:solidFill>
                            <a:srgbClr val="000000"/>
                          </a:solidFill>
                          <a:latin typeface="宋体" panose="02010600030101010101" pitchFamily="2" charset="-122"/>
                        </a:rPr>
                        <a:t>4.1.2 </a:t>
                      </a:r>
                      <a:r>
                        <a:rPr lang="zh-CN" sz="600" b="0">
                          <a:solidFill>
                            <a:srgbClr val="000000"/>
                          </a:solidFill>
                          <a:ea typeface="宋体" panose="02010600030101010101" pitchFamily="2" charset="-122"/>
                        </a:rPr>
                        <a:t>游客用例图</a:t>
                      </a:r>
                      <a:endParaRPr lang="en-US" altLang="en-US" sz="6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49225">
                <a:tc>
                  <a:txBody>
                    <a:bodyPr/>
                    <a:p>
                      <a:pPr indent="0">
                        <a:buNone/>
                      </a:pPr>
                      <a:r>
                        <a:rPr lang="en-US" sz="600" b="0">
                          <a:solidFill>
                            <a:srgbClr val="000000"/>
                          </a:solidFill>
                          <a:latin typeface="宋体" panose="02010600030101010101" pitchFamily="2" charset="-122"/>
                        </a:rPr>
                        <a:t>78</a:t>
                      </a:r>
                      <a:endParaRPr lang="en-US" altLang="en-US" sz="6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p>
                      <a:pPr indent="0">
                        <a:buNone/>
                      </a:pPr>
                      <a:r>
                        <a:rPr lang="en-US" sz="600" b="0">
                          <a:solidFill>
                            <a:srgbClr val="000000"/>
                          </a:solidFill>
                          <a:latin typeface="宋体" panose="02010600030101010101" pitchFamily="2" charset="-122"/>
                        </a:rPr>
                        <a:t>4.1.3 </a:t>
                      </a:r>
                      <a:r>
                        <a:rPr lang="zh-CN" sz="600" b="0">
                          <a:solidFill>
                            <a:srgbClr val="000000"/>
                          </a:solidFill>
                          <a:ea typeface="宋体" panose="02010600030101010101" pitchFamily="2" charset="-122"/>
                        </a:rPr>
                        <a:t>学生用例图</a:t>
                      </a:r>
                      <a:endParaRPr lang="en-US" altLang="en-US" sz="6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402590">
                <a:tc>
                  <a:txBody>
                    <a:bodyPr/>
                    <a:p>
                      <a:pPr indent="0">
                        <a:buNone/>
                      </a:pPr>
                      <a:r>
                        <a:rPr lang="en-US" sz="600" b="0">
                          <a:solidFill>
                            <a:srgbClr val="000000"/>
                          </a:solidFill>
                          <a:latin typeface="宋体" panose="02010600030101010101" pitchFamily="2" charset="-122"/>
                        </a:rPr>
                        <a:t>79</a:t>
                      </a:r>
                      <a:endParaRPr lang="en-US" altLang="en-US" sz="6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p>
                      <a:pPr indent="0">
                        <a:buNone/>
                      </a:pPr>
                      <a:r>
                        <a:rPr lang="en-US" sz="600" b="0">
                          <a:solidFill>
                            <a:srgbClr val="000000"/>
                          </a:solidFill>
                          <a:latin typeface="宋体" panose="02010600030101010101" pitchFamily="2" charset="-122"/>
                        </a:rPr>
                        <a:t>4.1.4 </a:t>
                      </a:r>
                      <a:r>
                        <a:rPr lang="zh-CN" sz="600" b="0">
                          <a:solidFill>
                            <a:srgbClr val="000000"/>
                          </a:solidFill>
                          <a:ea typeface="宋体" panose="02010600030101010101" pitchFamily="2" charset="-122"/>
                        </a:rPr>
                        <a:t>教师用例图</a:t>
                      </a:r>
                      <a:endParaRPr lang="en-US" altLang="en-US" sz="6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833755">
                <a:tc>
                  <a:txBody>
                    <a:bodyPr/>
                    <a:p>
                      <a:pPr indent="0">
                        <a:buNone/>
                      </a:pPr>
                      <a:r>
                        <a:rPr lang="en-US" sz="600" b="0">
                          <a:solidFill>
                            <a:srgbClr val="000000"/>
                          </a:solidFill>
                          <a:latin typeface="宋体" panose="02010600030101010101" pitchFamily="2" charset="-122"/>
                        </a:rPr>
                        <a:t>80</a:t>
                      </a:r>
                      <a:endParaRPr lang="en-US" altLang="en-US" sz="6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p>
                      <a:pPr indent="0">
                        <a:buNone/>
                      </a:pPr>
                      <a:r>
                        <a:rPr lang="en-US" sz="600" b="0">
                          <a:solidFill>
                            <a:srgbClr val="000000"/>
                          </a:solidFill>
                          <a:latin typeface="宋体" panose="02010600030101010101" pitchFamily="2" charset="-122"/>
                        </a:rPr>
                        <a:t>4.1.5 </a:t>
                      </a:r>
                      <a:r>
                        <a:rPr lang="zh-CN" sz="600" b="0">
                          <a:solidFill>
                            <a:srgbClr val="000000"/>
                          </a:solidFill>
                          <a:ea typeface="宋体" panose="02010600030101010101" pitchFamily="2" charset="-122"/>
                        </a:rPr>
                        <a:t>管理员用例图</a:t>
                      </a:r>
                      <a:endParaRPr lang="en-US" altLang="en-US" sz="6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614045">
                <a:tc>
                  <a:txBody>
                    <a:bodyPr/>
                    <a:p>
                      <a:pPr indent="0">
                        <a:buNone/>
                      </a:pPr>
                      <a:r>
                        <a:rPr lang="en-US" sz="600" b="0">
                          <a:solidFill>
                            <a:srgbClr val="000000"/>
                          </a:solidFill>
                          <a:latin typeface="宋体" panose="02010600030101010101" pitchFamily="2" charset="-122"/>
                        </a:rPr>
                        <a:t>83</a:t>
                      </a:r>
                      <a:endParaRPr lang="en-US" altLang="en-US" sz="6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p>
                      <a:pPr indent="0">
                        <a:buNone/>
                      </a:pPr>
                      <a:r>
                        <a:rPr lang="en-US" sz="600" b="0">
                          <a:solidFill>
                            <a:srgbClr val="000000"/>
                          </a:solidFill>
                          <a:latin typeface="宋体" panose="02010600030101010101" pitchFamily="2" charset="-122"/>
                        </a:rPr>
                        <a:t>4.3.1 </a:t>
                      </a:r>
                      <a:r>
                        <a:rPr lang="zh-CN" sz="600" b="0">
                          <a:solidFill>
                            <a:srgbClr val="000000"/>
                          </a:solidFill>
                          <a:ea typeface="宋体" panose="02010600030101010101" pitchFamily="2" charset="-122"/>
                        </a:rPr>
                        <a:t>游客用例描述</a:t>
                      </a:r>
                      <a:endParaRPr lang="en-US" altLang="en-US" sz="6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49225">
                <a:tc>
                  <a:txBody>
                    <a:bodyPr/>
                    <a:p>
                      <a:pPr indent="0">
                        <a:buNone/>
                      </a:pPr>
                      <a:r>
                        <a:rPr lang="en-US" sz="600" b="0">
                          <a:solidFill>
                            <a:srgbClr val="000000"/>
                          </a:solidFill>
                          <a:latin typeface="宋体" panose="02010600030101010101" pitchFamily="2" charset="-122"/>
                        </a:rPr>
                        <a:t>84</a:t>
                      </a:r>
                      <a:endParaRPr lang="en-US" altLang="en-US" sz="6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p>
                      <a:pPr indent="0">
                        <a:buNone/>
                      </a:pPr>
                      <a:r>
                        <a:rPr lang="en-US" sz="600" b="0">
                          <a:solidFill>
                            <a:srgbClr val="000000"/>
                          </a:solidFill>
                          <a:latin typeface="宋体" panose="02010600030101010101" pitchFamily="2" charset="-122"/>
                        </a:rPr>
                        <a:t>4.3.2 </a:t>
                      </a:r>
                      <a:r>
                        <a:rPr lang="zh-CN" sz="600" b="0">
                          <a:solidFill>
                            <a:srgbClr val="000000"/>
                          </a:solidFill>
                          <a:ea typeface="宋体" panose="02010600030101010101" pitchFamily="2" charset="-122"/>
                        </a:rPr>
                        <a:t>学生用例描述</a:t>
                      </a:r>
                      <a:endParaRPr lang="en-US" altLang="en-US" sz="6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709295">
                <a:tc>
                  <a:txBody>
                    <a:bodyPr/>
                    <a:p>
                      <a:pPr indent="0">
                        <a:buNone/>
                      </a:pPr>
                      <a:r>
                        <a:rPr lang="en-US" sz="600" b="0">
                          <a:solidFill>
                            <a:srgbClr val="000000"/>
                          </a:solidFill>
                          <a:latin typeface="宋体" panose="02010600030101010101" pitchFamily="2" charset="-122"/>
                        </a:rPr>
                        <a:t>85</a:t>
                      </a:r>
                      <a:endParaRPr lang="en-US" altLang="en-US" sz="6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p>
                      <a:pPr indent="0">
                        <a:buNone/>
                      </a:pPr>
                      <a:r>
                        <a:rPr lang="en-US" sz="600" b="0">
                          <a:solidFill>
                            <a:srgbClr val="000000"/>
                          </a:solidFill>
                          <a:latin typeface="宋体" panose="02010600030101010101" pitchFamily="2" charset="-122"/>
                        </a:rPr>
                        <a:t>4.3.3 </a:t>
                      </a:r>
                      <a:r>
                        <a:rPr lang="zh-CN" sz="600" b="0">
                          <a:solidFill>
                            <a:srgbClr val="000000"/>
                          </a:solidFill>
                          <a:ea typeface="宋体" panose="02010600030101010101" pitchFamily="2" charset="-122"/>
                        </a:rPr>
                        <a:t>教师用例描述</a:t>
                      </a:r>
                      <a:endParaRPr lang="en-US" altLang="en-US" sz="6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49225">
                <a:tc>
                  <a:txBody>
                    <a:bodyPr/>
                    <a:p>
                      <a:pPr indent="0">
                        <a:buNone/>
                      </a:pPr>
                      <a:r>
                        <a:rPr lang="en-US" sz="600" b="0">
                          <a:solidFill>
                            <a:srgbClr val="000000"/>
                          </a:solidFill>
                          <a:latin typeface="宋体" panose="02010600030101010101" pitchFamily="2" charset="-122"/>
                        </a:rPr>
                        <a:t>95</a:t>
                      </a:r>
                      <a:endParaRPr lang="en-US" altLang="en-US" sz="6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p>
                      <a:pPr indent="0">
                        <a:buNone/>
                      </a:pPr>
                      <a:r>
                        <a:rPr lang="en-US" sz="600" b="0">
                          <a:solidFill>
                            <a:srgbClr val="000000"/>
                          </a:solidFill>
                          <a:latin typeface="宋体" panose="02010600030101010101" pitchFamily="2" charset="-122"/>
                        </a:rPr>
                        <a:t>6.1.1 </a:t>
                      </a:r>
                      <a:r>
                        <a:rPr lang="zh-CN" sz="600" b="0">
                          <a:solidFill>
                            <a:srgbClr val="000000"/>
                          </a:solidFill>
                          <a:ea typeface="宋体" panose="02010600030101010101" pitchFamily="2" charset="-122"/>
                        </a:rPr>
                        <a:t>对话框图（游客用户）</a:t>
                      </a:r>
                      <a:endParaRPr lang="en-US" altLang="en-US" sz="6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49225">
                <a:tc>
                  <a:txBody>
                    <a:bodyPr/>
                    <a:p>
                      <a:pPr indent="0">
                        <a:buNone/>
                      </a:pPr>
                      <a:r>
                        <a:rPr lang="en-US" sz="600" b="0">
                          <a:solidFill>
                            <a:srgbClr val="000000"/>
                          </a:solidFill>
                          <a:latin typeface="宋体" panose="02010600030101010101" pitchFamily="2" charset="-122"/>
                        </a:rPr>
                        <a:t>96</a:t>
                      </a:r>
                      <a:endParaRPr lang="en-US" altLang="en-US" sz="6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p>
                      <a:pPr indent="0">
                        <a:buNone/>
                      </a:pPr>
                      <a:r>
                        <a:rPr lang="en-US" sz="600" b="0">
                          <a:solidFill>
                            <a:srgbClr val="000000"/>
                          </a:solidFill>
                          <a:latin typeface="宋体" panose="02010600030101010101" pitchFamily="2" charset="-122"/>
                        </a:rPr>
                        <a:t>6.1.2 </a:t>
                      </a:r>
                      <a:r>
                        <a:rPr lang="zh-CN" sz="600" b="0">
                          <a:solidFill>
                            <a:srgbClr val="000000"/>
                          </a:solidFill>
                          <a:ea typeface="宋体" panose="02010600030101010101" pitchFamily="2" charset="-122"/>
                        </a:rPr>
                        <a:t>对话框图（学生用户）</a:t>
                      </a:r>
                      <a:endParaRPr lang="en-US" altLang="en-US" sz="6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49225">
                <a:tc>
                  <a:txBody>
                    <a:bodyPr/>
                    <a:p>
                      <a:pPr indent="0">
                        <a:buNone/>
                      </a:pPr>
                      <a:r>
                        <a:rPr lang="en-US" sz="600" b="0">
                          <a:solidFill>
                            <a:srgbClr val="000000"/>
                          </a:solidFill>
                          <a:latin typeface="宋体" panose="02010600030101010101" pitchFamily="2" charset="-122"/>
                        </a:rPr>
                        <a:t>97</a:t>
                      </a:r>
                      <a:endParaRPr lang="en-US" altLang="en-US" sz="6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p>
                      <a:pPr indent="0">
                        <a:buNone/>
                      </a:pPr>
                      <a:r>
                        <a:rPr lang="en-US" sz="600" b="0">
                          <a:solidFill>
                            <a:srgbClr val="000000"/>
                          </a:solidFill>
                          <a:latin typeface="宋体" panose="02010600030101010101" pitchFamily="2" charset="-122"/>
                        </a:rPr>
                        <a:t>6.1.3 </a:t>
                      </a:r>
                      <a:r>
                        <a:rPr lang="zh-CN" sz="600" b="0">
                          <a:solidFill>
                            <a:srgbClr val="000000"/>
                          </a:solidFill>
                          <a:ea typeface="宋体" panose="02010600030101010101" pitchFamily="2" charset="-122"/>
                        </a:rPr>
                        <a:t>对话框图（教师用户）</a:t>
                      </a:r>
                      <a:endParaRPr lang="en-US" altLang="en-US" sz="6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49225">
                <a:tc>
                  <a:txBody>
                    <a:bodyPr/>
                    <a:p>
                      <a:pPr indent="0">
                        <a:buNone/>
                      </a:pPr>
                      <a:r>
                        <a:rPr lang="en-US" sz="600" b="0">
                          <a:solidFill>
                            <a:srgbClr val="000000"/>
                          </a:solidFill>
                          <a:latin typeface="宋体" panose="02010600030101010101" pitchFamily="2" charset="-122"/>
                        </a:rPr>
                        <a:t>99</a:t>
                      </a:r>
                      <a:endParaRPr lang="en-US" altLang="en-US" sz="6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p>
                      <a:pPr indent="0">
                        <a:buNone/>
                      </a:pPr>
                      <a:r>
                        <a:rPr lang="en-US" sz="600" b="0">
                          <a:solidFill>
                            <a:srgbClr val="000000"/>
                          </a:solidFill>
                          <a:latin typeface="宋体" panose="02010600030101010101" pitchFamily="2" charset="-122"/>
                        </a:rPr>
                        <a:t>6.2.1 </a:t>
                      </a:r>
                      <a:r>
                        <a:rPr lang="zh-CN" sz="600" b="0">
                          <a:solidFill>
                            <a:srgbClr val="000000"/>
                          </a:solidFill>
                          <a:ea typeface="宋体" panose="02010600030101010101" pitchFamily="2" charset="-122"/>
                        </a:rPr>
                        <a:t>顺序图（游客用户）</a:t>
                      </a:r>
                      <a:endParaRPr lang="en-US" altLang="en-US" sz="6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49225">
                <a:tc>
                  <a:txBody>
                    <a:bodyPr/>
                    <a:p>
                      <a:pPr indent="0">
                        <a:buNone/>
                      </a:pPr>
                      <a:r>
                        <a:rPr lang="en-US" sz="600" b="0">
                          <a:solidFill>
                            <a:srgbClr val="000000"/>
                          </a:solidFill>
                          <a:latin typeface="宋体" panose="02010600030101010101" pitchFamily="2" charset="-122"/>
                        </a:rPr>
                        <a:t>100</a:t>
                      </a:r>
                      <a:endParaRPr lang="en-US" altLang="en-US" sz="6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p>
                      <a:pPr indent="0">
                        <a:buNone/>
                      </a:pPr>
                      <a:r>
                        <a:rPr lang="en-US" sz="600" b="0">
                          <a:solidFill>
                            <a:srgbClr val="000000"/>
                          </a:solidFill>
                          <a:latin typeface="宋体" panose="02010600030101010101" pitchFamily="2" charset="-122"/>
                        </a:rPr>
                        <a:t>6.2.2 </a:t>
                      </a:r>
                      <a:r>
                        <a:rPr lang="zh-CN" sz="600" b="0">
                          <a:solidFill>
                            <a:srgbClr val="000000"/>
                          </a:solidFill>
                          <a:ea typeface="宋体" panose="02010600030101010101" pitchFamily="2" charset="-122"/>
                        </a:rPr>
                        <a:t>顺序图（学生用户）</a:t>
                      </a:r>
                      <a:endParaRPr lang="en-US" altLang="en-US" sz="6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49225">
                <a:tc>
                  <a:txBody>
                    <a:bodyPr/>
                    <a:p>
                      <a:pPr indent="0">
                        <a:buNone/>
                      </a:pPr>
                      <a:r>
                        <a:rPr lang="en-US" sz="600" b="0">
                          <a:solidFill>
                            <a:srgbClr val="000000"/>
                          </a:solidFill>
                          <a:latin typeface="宋体" panose="02010600030101010101" pitchFamily="2" charset="-122"/>
                        </a:rPr>
                        <a:t>101</a:t>
                      </a:r>
                      <a:endParaRPr lang="en-US" altLang="en-US" sz="6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p>
                      <a:pPr indent="0">
                        <a:buNone/>
                      </a:pPr>
                      <a:r>
                        <a:rPr lang="en-US" sz="600" b="0">
                          <a:solidFill>
                            <a:srgbClr val="000000"/>
                          </a:solidFill>
                          <a:latin typeface="宋体" panose="02010600030101010101" pitchFamily="2" charset="-122"/>
                        </a:rPr>
                        <a:t>6.2.3 </a:t>
                      </a:r>
                      <a:r>
                        <a:rPr lang="zh-CN" sz="600" b="0">
                          <a:solidFill>
                            <a:srgbClr val="000000"/>
                          </a:solidFill>
                          <a:ea typeface="宋体" panose="02010600030101010101" pitchFamily="2" charset="-122"/>
                        </a:rPr>
                        <a:t>顺序图（教师用户）</a:t>
                      </a:r>
                      <a:endParaRPr lang="en-US" altLang="en-US" sz="6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bl>
          </a:graphicData>
        </a:graphic>
      </p:graphicFrame>
      <p:graphicFrame>
        <p:nvGraphicFramePr>
          <p:cNvPr id="8" name="表格 7"/>
          <p:cNvGraphicFramePr/>
          <p:nvPr/>
        </p:nvGraphicFramePr>
        <p:xfrm>
          <a:off x="2621280" y="1240426"/>
          <a:ext cx="2727960" cy="6273800"/>
        </p:xfrm>
        <a:graphic>
          <a:graphicData uri="http://schemas.openxmlformats.org/drawingml/2006/table">
            <a:tbl>
              <a:tblPr firstRow="1" bandRow="1">
                <a:tableStyleId>{5C22544A-7EE6-4342-B048-85BDC9FD1C3A}</a:tableStyleId>
              </a:tblPr>
              <a:tblGrid>
                <a:gridCol w="445770"/>
                <a:gridCol w="1522095"/>
              </a:tblGrid>
              <a:tr h="622935">
                <a:tc>
                  <a:txBody>
                    <a:bodyPr/>
                    <a:p>
                      <a:pPr indent="0">
                        <a:buNone/>
                      </a:pPr>
                      <a:r>
                        <a:rPr lang="en-US" sz="800" b="0">
                          <a:solidFill>
                            <a:srgbClr val="000000"/>
                          </a:solidFill>
                          <a:latin typeface="宋体" panose="02010600030101010101" pitchFamily="2" charset="-122"/>
                        </a:rPr>
                        <a:t>1320</a:t>
                      </a:r>
                      <a:endParaRPr lang="en-US" altLang="en-US" sz="8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p>
                      <a:pPr indent="0">
                        <a:buNone/>
                      </a:pPr>
                      <a:r>
                        <a:rPr lang="en-US" sz="800" b="0">
                          <a:solidFill>
                            <a:srgbClr val="000000"/>
                          </a:solidFill>
                          <a:latin typeface="宋体" panose="02010600030101010101" pitchFamily="2" charset="-122"/>
                        </a:rPr>
                        <a:t>3.26 </a:t>
                      </a:r>
                      <a:r>
                        <a:rPr lang="zh-CN" sz="800" b="0">
                          <a:solidFill>
                            <a:srgbClr val="000000"/>
                          </a:solidFill>
                          <a:ea typeface="宋体" panose="02010600030101010101" pitchFamily="2" charset="-122"/>
                        </a:rPr>
                        <a:t>游客用户查看热门博主测试用例</a:t>
                      </a:r>
                      <a:endParaRPr lang="en-US" altLang="en-US" sz="8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467360">
                <a:tc>
                  <a:txBody>
                    <a:bodyPr/>
                    <a:p>
                      <a:pPr indent="0">
                        <a:buNone/>
                      </a:pPr>
                      <a:r>
                        <a:rPr lang="en-US" sz="800" b="0">
                          <a:solidFill>
                            <a:srgbClr val="000000"/>
                          </a:solidFill>
                          <a:latin typeface="宋体" panose="02010600030101010101" pitchFamily="2" charset="-122"/>
                        </a:rPr>
                        <a:t>1362</a:t>
                      </a:r>
                      <a:endParaRPr lang="en-US" altLang="en-US" sz="8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p>
                      <a:pPr indent="0">
                        <a:buNone/>
                      </a:pPr>
                      <a:r>
                        <a:rPr lang="en-US" sz="800" b="0">
                          <a:solidFill>
                            <a:srgbClr val="000000"/>
                          </a:solidFill>
                          <a:latin typeface="宋体" panose="02010600030101010101" pitchFamily="2" charset="-122"/>
                        </a:rPr>
                        <a:t>3.27 </a:t>
                      </a:r>
                      <a:r>
                        <a:rPr lang="zh-CN" sz="800" b="0">
                          <a:solidFill>
                            <a:srgbClr val="000000"/>
                          </a:solidFill>
                          <a:ea typeface="宋体" panose="02010600030101010101" pitchFamily="2" charset="-122"/>
                        </a:rPr>
                        <a:t>注册用户点击热门博主测试用例</a:t>
                      </a:r>
                      <a:endParaRPr lang="en-US" altLang="en-US" sz="8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357505">
                <a:tc>
                  <a:txBody>
                    <a:bodyPr/>
                    <a:p>
                      <a:pPr indent="0">
                        <a:buNone/>
                      </a:pPr>
                      <a:r>
                        <a:rPr lang="en-US" sz="800" b="0">
                          <a:solidFill>
                            <a:srgbClr val="000000"/>
                          </a:solidFill>
                          <a:latin typeface="宋体" panose="02010600030101010101" pitchFamily="2" charset="-122"/>
                        </a:rPr>
                        <a:t>2264</a:t>
                      </a:r>
                      <a:endParaRPr lang="en-US" altLang="en-US" sz="8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p>
                      <a:pPr indent="0">
                        <a:buNone/>
                      </a:pPr>
                      <a:r>
                        <a:rPr lang="en-US" sz="800" b="0">
                          <a:solidFill>
                            <a:srgbClr val="000000"/>
                          </a:solidFill>
                          <a:latin typeface="宋体" panose="02010600030101010101" pitchFamily="2" charset="-122"/>
                        </a:rPr>
                        <a:t>3.48 </a:t>
                      </a:r>
                      <a:r>
                        <a:rPr lang="zh-CN" sz="800" b="0">
                          <a:solidFill>
                            <a:srgbClr val="000000"/>
                          </a:solidFill>
                          <a:ea typeface="宋体" panose="02010600030101010101" pitchFamily="2" charset="-122"/>
                        </a:rPr>
                        <a:t>游客查看热门博主测试用例</a:t>
                      </a:r>
                      <a:endParaRPr lang="en-US" altLang="en-US" sz="8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577215">
                <a:tc>
                  <a:txBody>
                    <a:bodyPr/>
                    <a:p>
                      <a:pPr indent="0">
                        <a:buNone/>
                      </a:pPr>
                      <a:r>
                        <a:rPr lang="en-US" sz="800" b="0">
                          <a:solidFill>
                            <a:srgbClr val="000000"/>
                          </a:solidFill>
                          <a:latin typeface="宋体" panose="02010600030101010101" pitchFamily="2" charset="-122"/>
                        </a:rPr>
                        <a:t>6721</a:t>
                      </a:r>
                      <a:endParaRPr lang="en-US" altLang="en-US" sz="8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p>
                      <a:pPr indent="0">
                        <a:buNone/>
                      </a:pPr>
                      <a:r>
                        <a:rPr lang="en-US" sz="800" b="0">
                          <a:solidFill>
                            <a:srgbClr val="000000"/>
                          </a:solidFill>
                          <a:latin typeface="宋体" panose="02010600030101010101" pitchFamily="2" charset="-122"/>
                        </a:rPr>
                        <a:t>4.95 </a:t>
                      </a:r>
                      <a:r>
                        <a:rPr lang="zh-CN" sz="800" b="0">
                          <a:solidFill>
                            <a:srgbClr val="000000"/>
                          </a:solidFill>
                          <a:ea typeface="宋体" panose="02010600030101010101" pitchFamily="2" charset="-122"/>
                        </a:rPr>
                        <a:t>教师用户查看热门博主测试用例</a:t>
                      </a:r>
                      <a:endParaRPr lang="en-US" altLang="en-US" sz="8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367030">
                <a:tc>
                  <a:txBody>
                    <a:bodyPr/>
                    <a:p>
                      <a:pPr indent="0">
                        <a:buNone/>
                      </a:pPr>
                      <a:r>
                        <a:rPr lang="en-US" sz="800" b="0">
                          <a:solidFill>
                            <a:srgbClr val="000000"/>
                          </a:solidFill>
                          <a:latin typeface="宋体" panose="02010600030101010101" pitchFamily="2" charset="-122"/>
                        </a:rPr>
                        <a:t>6763</a:t>
                      </a:r>
                      <a:endParaRPr lang="en-US" altLang="en-US" sz="8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p>
                      <a:pPr indent="0">
                        <a:buNone/>
                      </a:pPr>
                      <a:r>
                        <a:rPr lang="en-US" sz="800" b="0">
                          <a:solidFill>
                            <a:srgbClr val="000000"/>
                          </a:solidFill>
                          <a:latin typeface="宋体" panose="02010600030101010101" pitchFamily="2" charset="-122"/>
                        </a:rPr>
                        <a:t>4.96 </a:t>
                      </a:r>
                      <a:r>
                        <a:rPr lang="zh-CN" sz="800" b="0">
                          <a:solidFill>
                            <a:srgbClr val="000000"/>
                          </a:solidFill>
                          <a:ea typeface="宋体" panose="02010600030101010101" pitchFamily="2" charset="-122"/>
                        </a:rPr>
                        <a:t>注册用户点击热门博主测试用例</a:t>
                      </a:r>
                      <a:endParaRPr lang="en-US" altLang="en-US" sz="8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521970">
                <a:tc>
                  <a:txBody>
                    <a:bodyPr/>
                    <a:p>
                      <a:pPr indent="0">
                        <a:buNone/>
                      </a:pPr>
                      <a:r>
                        <a:rPr lang="en-US" sz="800" b="0">
                          <a:solidFill>
                            <a:srgbClr val="000000"/>
                          </a:solidFill>
                          <a:latin typeface="宋体" panose="02010600030101010101" pitchFamily="2" charset="-122"/>
                        </a:rPr>
                        <a:t>10905</a:t>
                      </a:r>
                      <a:endParaRPr lang="en-US" altLang="en-US" sz="8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p>
                      <a:pPr indent="0">
                        <a:buNone/>
                      </a:pPr>
                      <a:r>
                        <a:rPr lang="en-US" sz="800" b="0">
                          <a:solidFill>
                            <a:srgbClr val="000000"/>
                          </a:solidFill>
                          <a:latin typeface="宋体" panose="02010600030101010101" pitchFamily="2" charset="-122"/>
                        </a:rPr>
                        <a:t>4.184 </a:t>
                      </a:r>
                      <a:r>
                        <a:rPr lang="zh-CN" sz="800" b="0">
                          <a:solidFill>
                            <a:srgbClr val="000000"/>
                          </a:solidFill>
                          <a:ea typeface="宋体" panose="02010600030101010101" pitchFamily="2" charset="-122"/>
                        </a:rPr>
                        <a:t>注册用户查看热门博主测试用例</a:t>
                      </a:r>
                      <a:endParaRPr lang="en-US" altLang="en-US" sz="8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751205">
                <a:tc>
                  <a:txBody>
                    <a:bodyPr/>
                    <a:p>
                      <a:pPr indent="0">
                        <a:buNone/>
                      </a:pPr>
                      <a:r>
                        <a:rPr lang="en-US" sz="800" b="0">
                          <a:solidFill>
                            <a:srgbClr val="000000"/>
                          </a:solidFill>
                          <a:latin typeface="宋体" panose="02010600030101010101" pitchFamily="2" charset="-122"/>
                        </a:rPr>
                        <a:t>10947</a:t>
                      </a:r>
                      <a:endParaRPr lang="en-US" altLang="en-US" sz="8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p>
                      <a:pPr indent="0">
                        <a:buNone/>
                      </a:pPr>
                      <a:r>
                        <a:rPr lang="en-US" sz="800" b="0">
                          <a:solidFill>
                            <a:srgbClr val="000000"/>
                          </a:solidFill>
                          <a:latin typeface="宋体" panose="02010600030101010101" pitchFamily="2" charset="-122"/>
                        </a:rPr>
                        <a:t>4.185 </a:t>
                      </a:r>
                      <a:r>
                        <a:rPr lang="zh-CN" sz="800" b="0">
                          <a:solidFill>
                            <a:srgbClr val="000000"/>
                          </a:solidFill>
                          <a:ea typeface="宋体" panose="02010600030101010101" pitchFamily="2" charset="-122"/>
                        </a:rPr>
                        <a:t>注册用户点击热门博主测试用例</a:t>
                      </a:r>
                      <a:endParaRPr lang="en-US" altLang="en-US" sz="8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449580">
                <a:tc>
                  <a:txBody>
                    <a:bodyPr/>
                    <a:p>
                      <a:pPr indent="0">
                        <a:buNone/>
                      </a:pPr>
                      <a:r>
                        <a:rPr lang="en-US" sz="800" b="0">
                          <a:solidFill>
                            <a:srgbClr val="000000"/>
                          </a:solidFill>
                          <a:latin typeface="宋体" panose="02010600030101010101" pitchFamily="2" charset="-122"/>
                        </a:rPr>
                        <a:t>12919</a:t>
                      </a:r>
                      <a:endParaRPr lang="en-US" altLang="en-US" sz="8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p>
                      <a:pPr indent="0">
                        <a:buNone/>
                      </a:pPr>
                      <a:r>
                        <a:rPr lang="en-US" sz="800" b="0">
                          <a:solidFill>
                            <a:srgbClr val="000000"/>
                          </a:solidFill>
                          <a:latin typeface="宋体" panose="02010600030101010101" pitchFamily="2" charset="-122"/>
                        </a:rPr>
                        <a:t>5.38 </a:t>
                      </a:r>
                      <a:r>
                        <a:rPr lang="zh-CN" sz="800" b="0">
                          <a:solidFill>
                            <a:srgbClr val="000000"/>
                          </a:solidFill>
                          <a:ea typeface="宋体" panose="02010600030101010101" pitchFamily="2" charset="-122"/>
                        </a:rPr>
                        <a:t>教师用户查看热门博主测试用例</a:t>
                      </a:r>
                      <a:endParaRPr lang="en-US" altLang="en-US" sz="8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412115">
                <a:tc>
                  <a:txBody>
                    <a:bodyPr/>
                    <a:p>
                      <a:pPr indent="0">
                        <a:buNone/>
                      </a:pPr>
                      <a:r>
                        <a:rPr lang="en-US" sz="800" b="0">
                          <a:solidFill>
                            <a:srgbClr val="000000"/>
                          </a:solidFill>
                          <a:latin typeface="宋体" panose="02010600030101010101" pitchFamily="2" charset="-122"/>
                        </a:rPr>
                        <a:t>12961</a:t>
                      </a:r>
                      <a:endParaRPr lang="en-US" altLang="en-US" sz="8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p>
                      <a:pPr indent="0">
                        <a:buNone/>
                      </a:pPr>
                      <a:r>
                        <a:rPr lang="en-US" sz="800" b="0">
                          <a:solidFill>
                            <a:srgbClr val="000000"/>
                          </a:solidFill>
                          <a:latin typeface="宋体" panose="02010600030101010101" pitchFamily="2" charset="-122"/>
                        </a:rPr>
                        <a:t>5.39 </a:t>
                      </a:r>
                      <a:r>
                        <a:rPr lang="zh-CN" sz="800" b="0">
                          <a:solidFill>
                            <a:srgbClr val="000000"/>
                          </a:solidFill>
                          <a:ea typeface="宋体" panose="02010600030101010101" pitchFamily="2" charset="-122"/>
                        </a:rPr>
                        <a:t>教师用户点击热门博主测试用例</a:t>
                      </a:r>
                      <a:endParaRPr lang="en-US" altLang="en-US" sz="8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bl>
          </a:graphicData>
        </a:graphic>
      </p:graphicFrame>
      <p:graphicFrame>
        <p:nvGraphicFramePr>
          <p:cNvPr id="10" name="表格 9"/>
          <p:cNvGraphicFramePr/>
          <p:nvPr/>
        </p:nvGraphicFramePr>
        <p:xfrm>
          <a:off x="4787582" y="1235981"/>
          <a:ext cx="2727960" cy="5080000"/>
        </p:xfrm>
        <a:graphic>
          <a:graphicData uri="http://schemas.openxmlformats.org/drawingml/2006/table">
            <a:tbl>
              <a:tblPr firstRow="1" bandRow="1">
                <a:tableStyleId>{5C22544A-7EE6-4342-B048-85BDC9FD1C3A}</a:tableStyleId>
              </a:tblPr>
              <a:tblGrid>
                <a:gridCol w="550545"/>
                <a:gridCol w="1880235"/>
              </a:tblGrid>
              <a:tr h="769620">
                <a:tc>
                  <a:txBody>
                    <a:bodyPr/>
                    <a:p>
                      <a:pPr indent="0">
                        <a:buNone/>
                      </a:pPr>
                      <a:r>
                        <a:rPr lang="en-US" sz="1000" b="0">
                          <a:solidFill>
                            <a:srgbClr val="000000"/>
                          </a:solidFill>
                          <a:latin typeface="宋体" panose="02010600030101010101" pitchFamily="2" charset="-122"/>
                        </a:rPr>
                        <a:t>57</a:t>
                      </a:r>
                      <a:endParaRPr lang="en-US" altLang="en-US" sz="10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p>
                      <a:pPr indent="0">
                        <a:buNone/>
                      </a:pPr>
                      <a:r>
                        <a:rPr lang="en-US" sz="1000" b="0">
                          <a:solidFill>
                            <a:srgbClr val="000000"/>
                          </a:solidFill>
                          <a:latin typeface="宋体" panose="02010600030101010101" pitchFamily="2" charset="-122"/>
                        </a:rPr>
                        <a:t>2.1 </a:t>
                      </a:r>
                      <a:r>
                        <a:rPr lang="zh-CN" sz="1000" b="0">
                          <a:solidFill>
                            <a:srgbClr val="000000"/>
                          </a:solidFill>
                          <a:ea typeface="宋体" panose="02010600030101010101" pitchFamily="2" charset="-122"/>
                        </a:rPr>
                        <a:t>网页端游客用户界面</a:t>
                      </a:r>
                      <a:endParaRPr lang="en-US" altLang="en-US" sz="10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577215">
                <a:tc>
                  <a:txBody>
                    <a:bodyPr/>
                    <a:p>
                      <a:pPr indent="0">
                        <a:buNone/>
                      </a:pPr>
                      <a:r>
                        <a:rPr lang="en-US" sz="1000" b="0">
                          <a:solidFill>
                            <a:srgbClr val="000000"/>
                          </a:solidFill>
                          <a:latin typeface="宋体" panose="02010600030101010101" pitchFamily="2" charset="-122"/>
                        </a:rPr>
                        <a:t>59</a:t>
                      </a:r>
                      <a:endParaRPr lang="en-US" altLang="en-US" sz="10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p>
                      <a:pPr indent="0">
                        <a:buNone/>
                      </a:pPr>
                      <a:r>
                        <a:rPr lang="en-US" sz="1000" b="0">
                          <a:solidFill>
                            <a:srgbClr val="000000"/>
                          </a:solidFill>
                          <a:latin typeface="宋体" panose="02010600030101010101" pitchFamily="2" charset="-122"/>
                        </a:rPr>
                        <a:t>2.1.2 </a:t>
                      </a:r>
                      <a:r>
                        <a:rPr lang="zh-CN" sz="1000" b="0">
                          <a:solidFill>
                            <a:srgbClr val="000000"/>
                          </a:solidFill>
                          <a:ea typeface="宋体" panose="02010600030101010101" pitchFamily="2" charset="-122"/>
                        </a:rPr>
                        <a:t>社区</a:t>
                      </a:r>
                      <a:endParaRPr lang="en-US" altLang="en-US" sz="10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441325">
                <a:tc>
                  <a:txBody>
                    <a:bodyPr/>
                    <a:p>
                      <a:pPr indent="0">
                        <a:buNone/>
                      </a:pPr>
                      <a:r>
                        <a:rPr lang="en-US" sz="1000" b="0">
                          <a:solidFill>
                            <a:srgbClr val="000000"/>
                          </a:solidFill>
                          <a:latin typeface="宋体" panose="02010600030101010101" pitchFamily="2" charset="-122"/>
                        </a:rPr>
                        <a:t>62</a:t>
                      </a:r>
                      <a:endParaRPr lang="en-US" altLang="en-US" sz="10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p>
                      <a:pPr indent="0">
                        <a:buNone/>
                      </a:pPr>
                      <a:r>
                        <a:rPr lang="en-US" sz="1000" b="0">
                          <a:solidFill>
                            <a:srgbClr val="000000"/>
                          </a:solidFill>
                          <a:latin typeface="宋体" panose="02010600030101010101" pitchFamily="2" charset="-122"/>
                        </a:rPr>
                        <a:t>2.2 </a:t>
                      </a:r>
                      <a:r>
                        <a:rPr lang="zh-CN" sz="1000" b="0">
                          <a:solidFill>
                            <a:srgbClr val="000000"/>
                          </a:solidFill>
                          <a:ea typeface="宋体" panose="02010600030101010101" pitchFamily="2" charset="-122"/>
                        </a:rPr>
                        <a:t>网页端学生用户界面</a:t>
                      </a:r>
                      <a:endParaRPr lang="en-US" altLang="en-US" sz="10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713105">
                <a:tc>
                  <a:txBody>
                    <a:bodyPr/>
                    <a:p>
                      <a:pPr indent="0">
                        <a:buNone/>
                      </a:pPr>
                      <a:r>
                        <a:rPr lang="en-US" sz="1000" b="0">
                          <a:solidFill>
                            <a:srgbClr val="000000"/>
                          </a:solidFill>
                          <a:latin typeface="宋体" panose="02010600030101010101" pitchFamily="2" charset="-122"/>
                        </a:rPr>
                        <a:t>13</a:t>
                      </a:r>
                      <a:endParaRPr lang="en-US" altLang="en-US" sz="10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p>
                      <a:pPr indent="0">
                        <a:buNone/>
                      </a:pPr>
                      <a:r>
                        <a:rPr lang="en-US" sz="1000" b="0">
                          <a:solidFill>
                            <a:srgbClr val="000000"/>
                          </a:solidFill>
                          <a:latin typeface="宋体" panose="02010600030101010101" pitchFamily="2" charset="-122"/>
                        </a:rPr>
                        <a:t>2.2.2 </a:t>
                      </a:r>
                      <a:r>
                        <a:rPr lang="zh-CN" sz="1000" b="0">
                          <a:solidFill>
                            <a:srgbClr val="000000"/>
                          </a:solidFill>
                          <a:ea typeface="宋体" panose="02010600030101010101" pitchFamily="2" charset="-122"/>
                        </a:rPr>
                        <a:t>未登入状态社区</a:t>
                      </a:r>
                      <a:endParaRPr lang="en-US" altLang="en-US" sz="10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452755">
                <a:tc>
                  <a:txBody>
                    <a:bodyPr/>
                    <a:p>
                      <a:pPr indent="0">
                        <a:buNone/>
                      </a:pPr>
                      <a:r>
                        <a:rPr lang="en-US" sz="1000" b="0">
                          <a:solidFill>
                            <a:srgbClr val="000000"/>
                          </a:solidFill>
                          <a:latin typeface="宋体" panose="02010600030101010101" pitchFamily="2" charset="-122"/>
                        </a:rPr>
                        <a:t>73</a:t>
                      </a:r>
                      <a:endParaRPr lang="en-US" altLang="en-US" sz="10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p>
                      <a:pPr indent="0">
                        <a:buNone/>
                      </a:pPr>
                      <a:r>
                        <a:rPr lang="en-US" sz="1000" b="0">
                          <a:solidFill>
                            <a:srgbClr val="000000"/>
                          </a:solidFill>
                          <a:latin typeface="宋体" panose="02010600030101010101" pitchFamily="2" charset="-122"/>
                        </a:rPr>
                        <a:t>2.2.11 </a:t>
                      </a:r>
                      <a:r>
                        <a:rPr lang="zh-CN" sz="1000" b="0">
                          <a:solidFill>
                            <a:srgbClr val="000000"/>
                          </a:solidFill>
                          <a:ea typeface="宋体" panose="02010600030101010101" pitchFamily="2" charset="-122"/>
                        </a:rPr>
                        <a:t>个人中心</a:t>
                      </a:r>
                      <a:endParaRPr lang="en-US" altLang="en-US" sz="10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645160">
                <a:tc>
                  <a:txBody>
                    <a:bodyPr/>
                    <a:p>
                      <a:pPr indent="0">
                        <a:buNone/>
                      </a:pPr>
                      <a:r>
                        <a:rPr lang="en-US" sz="1000" b="0">
                          <a:solidFill>
                            <a:srgbClr val="000000"/>
                          </a:solidFill>
                          <a:latin typeface="宋体" panose="02010600030101010101" pitchFamily="2" charset="-122"/>
                        </a:rPr>
                        <a:t>91</a:t>
                      </a:r>
                      <a:endParaRPr lang="en-US" altLang="en-US" sz="10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p>
                      <a:pPr indent="0">
                        <a:buNone/>
                      </a:pPr>
                      <a:r>
                        <a:rPr lang="en-US" sz="1000" b="0">
                          <a:solidFill>
                            <a:srgbClr val="000000"/>
                          </a:solidFill>
                          <a:latin typeface="宋体" panose="02010600030101010101" pitchFamily="2" charset="-122"/>
                        </a:rPr>
                        <a:t>2.3 </a:t>
                      </a:r>
                      <a:r>
                        <a:rPr lang="zh-CN" sz="1000" b="0">
                          <a:solidFill>
                            <a:srgbClr val="000000"/>
                          </a:solidFill>
                          <a:ea typeface="宋体" panose="02010600030101010101" pitchFamily="2" charset="-122"/>
                        </a:rPr>
                        <a:t>网页端教师用户界面</a:t>
                      </a:r>
                      <a:endParaRPr lang="en-US" altLang="en-US" sz="10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927735">
                <a:tc>
                  <a:txBody>
                    <a:bodyPr/>
                    <a:p>
                      <a:pPr indent="0">
                        <a:buNone/>
                      </a:pPr>
                      <a:r>
                        <a:rPr lang="en-US" sz="1000" b="0">
                          <a:solidFill>
                            <a:srgbClr val="000000"/>
                          </a:solidFill>
                          <a:latin typeface="宋体" panose="02010600030101010101" pitchFamily="2" charset="-122"/>
                        </a:rPr>
                        <a:t>93</a:t>
                      </a:r>
                      <a:endParaRPr lang="en-US" altLang="en-US" sz="10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p>
                      <a:pPr indent="0">
                        <a:buNone/>
                      </a:pPr>
                      <a:r>
                        <a:rPr lang="en-US" sz="1000" b="0">
                          <a:solidFill>
                            <a:srgbClr val="000000"/>
                          </a:solidFill>
                          <a:latin typeface="宋体" panose="02010600030101010101" pitchFamily="2" charset="-122"/>
                        </a:rPr>
                        <a:t>2.3.2 </a:t>
                      </a:r>
                      <a:r>
                        <a:rPr lang="zh-CN" sz="1000" b="0">
                          <a:solidFill>
                            <a:srgbClr val="000000"/>
                          </a:solidFill>
                          <a:ea typeface="宋体" panose="02010600030101010101" pitchFamily="2" charset="-122"/>
                        </a:rPr>
                        <a:t>未登入状态社区</a:t>
                      </a:r>
                      <a:endParaRPr lang="en-US" altLang="en-US" sz="10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bl>
          </a:graphicData>
        </a:graphic>
      </p:graphicFrame>
      <p:graphicFrame>
        <p:nvGraphicFramePr>
          <p:cNvPr id="11" name="表格 10"/>
          <p:cNvGraphicFramePr/>
          <p:nvPr/>
        </p:nvGraphicFramePr>
        <p:xfrm>
          <a:off x="7561580" y="1239520"/>
          <a:ext cx="1858645" cy="3441065"/>
        </p:xfrm>
        <a:graphic>
          <a:graphicData uri="http://schemas.openxmlformats.org/drawingml/2006/table">
            <a:tbl>
              <a:tblPr firstRow="1" bandRow="1">
                <a:tableStyleId>{5C22544A-7EE6-4342-B048-85BDC9FD1C3A}</a:tableStyleId>
              </a:tblPr>
              <a:tblGrid>
                <a:gridCol w="421005"/>
                <a:gridCol w="1437640"/>
              </a:tblGrid>
              <a:tr h="506095">
                <a:tc>
                  <a:txBody>
                    <a:bodyPr/>
                    <a:p>
                      <a:pPr indent="0">
                        <a:buNone/>
                      </a:pPr>
                      <a:r>
                        <a:rPr lang="en-US" sz="1100" b="0">
                          <a:solidFill>
                            <a:srgbClr val="000000"/>
                          </a:solidFill>
                          <a:latin typeface="宋体" panose="02010600030101010101" pitchFamily="2" charset="-122"/>
                        </a:rPr>
                        <a:t>93</a:t>
                      </a:r>
                      <a:endParaRPr lang="en-US" altLang="en-US" sz="11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p>
                      <a:pPr indent="0">
                        <a:buNone/>
                      </a:pPr>
                      <a:r>
                        <a:rPr lang="en-US" sz="1100" b="0">
                          <a:solidFill>
                            <a:srgbClr val="000000"/>
                          </a:solidFill>
                          <a:latin typeface="宋体" panose="02010600030101010101" pitchFamily="2" charset="-122"/>
                        </a:rPr>
                        <a:t>3.1 </a:t>
                      </a:r>
                      <a:r>
                        <a:rPr lang="zh-CN" sz="1100" b="0">
                          <a:solidFill>
                            <a:srgbClr val="000000"/>
                          </a:solidFill>
                          <a:ea typeface="宋体" panose="02010600030101010101" pitchFamily="2" charset="-122"/>
                        </a:rPr>
                        <a:t>APP端游客用户界面</a:t>
                      </a:r>
                      <a:endParaRPr lang="en-US" altLang="en-US" sz="11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764540">
                <a:tc>
                  <a:txBody>
                    <a:bodyPr/>
                    <a:p>
                      <a:pPr indent="0">
                        <a:buNone/>
                      </a:pPr>
                      <a:r>
                        <a:rPr lang="en-US" sz="1100" b="0">
                          <a:solidFill>
                            <a:srgbClr val="000000"/>
                          </a:solidFill>
                          <a:latin typeface="宋体" panose="02010600030101010101" pitchFamily="2" charset="-122"/>
                        </a:rPr>
                        <a:t>422</a:t>
                      </a:r>
                      <a:endParaRPr lang="en-US" altLang="en-US" sz="11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p>
                      <a:pPr indent="0">
                        <a:buNone/>
                      </a:pPr>
                      <a:r>
                        <a:rPr lang="en-US" sz="1100" b="0">
                          <a:solidFill>
                            <a:srgbClr val="000000"/>
                          </a:solidFill>
                          <a:latin typeface="宋体" panose="02010600030101010101" pitchFamily="2" charset="-122"/>
                        </a:rPr>
                        <a:t>3.2 </a:t>
                      </a:r>
                      <a:r>
                        <a:rPr lang="zh-CN" sz="1100" b="0">
                          <a:solidFill>
                            <a:srgbClr val="000000"/>
                          </a:solidFill>
                          <a:ea typeface="宋体" panose="02010600030101010101" pitchFamily="2" charset="-122"/>
                        </a:rPr>
                        <a:t>APP端学生用户界面</a:t>
                      </a:r>
                      <a:endParaRPr lang="en-US" altLang="en-US" sz="11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573405">
                <a:tc>
                  <a:txBody>
                    <a:bodyPr/>
                    <a:p>
                      <a:pPr indent="0">
                        <a:buNone/>
                      </a:pPr>
                      <a:r>
                        <a:rPr lang="en-US" sz="1100" b="0">
                          <a:solidFill>
                            <a:srgbClr val="000000"/>
                          </a:solidFill>
                          <a:latin typeface="宋体" panose="02010600030101010101" pitchFamily="2" charset="-122"/>
                        </a:rPr>
                        <a:t>516</a:t>
                      </a:r>
                      <a:endParaRPr lang="en-US" altLang="en-US" sz="11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p>
                      <a:pPr indent="0">
                        <a:buNone/>
                      </a:pPr>
                      <a:r>
                        <a:rPr lang="en-US" sz="1100" b="0">
                          <a:solidFill>
                            <a:srgbClr val="000000"/>
                          </a:solidFill>
                          <a:latin typeface="宋体" panose="02010600030101010101" pitchFamily="2" charset="-122"/>
                        </a:rPr>
                        <a:t>3.2.3 </a:t>
                      </a:r>
                      <a:r>
                        <a:rPr lang="zh-CN" sz="1100" b="0">
                          <a:solidFill>
                            <a:srgbClr val="000000"/>
                          </a:solidFill>
                          <a:ea typeface="宋体" panose="02010600030101010101" pitchFamily="2" charset="-122"/>
                        </a:rPr>
                        <a:t>社区</a:t>
                      </a:r>
                      <a:endParaRPr lang="en-US" altLang="en-US" sz="11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438785">
                <a:tc>
                  <a:txBody>
                    <a:bodyPr/>
                    <a:p>
                      <a:pPr indent="0">
                        <a:buNone/>
                      </a:pPr>
                      <a:r>
                        <a:rPr lang="en-US" sz="1100" b="0">
                          <a:solidFill>
                            <a:srgbClr val="000000"/>
                          </a:solidFill>
                          <a:latin typeface="宋体" panose="02010600030101010101" pitchFamily="2" charset="-122"/>
                        </a:rPr>
                        <a:t>1088</a:t>
                      </a:r>
                      <a:endParaRPr lang="en-US" altLang="en-US" sz="11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p>
                      <a:pPr indent="0">
                        <a:buNone/>
                      </a:pPr>
                      <a:r>
                        <a:rPr lang="en-US" sz="1100" b="0">
                          <a:solidFill>
                            <a:srgbClr val="000000"/>
                          </a:solidFill>
                          <a:latin typeface="宋体" panose="02010600030101010101" pitchFamily="2" charset="-122"/>
                        </a:rPr>
                        <a:t>3.2.6 </a:t>
                      </a:r>
                      <a:r>
                        <a:rPr lang="zh-CN" sz="1100" b="0">
                          <a:solidFill>
                            <a:srgbClr val="000000"/>
                          </a:solidFill>
                          <a:ea typeface="宋体" panose="02010600030101010101" pitchFamily="2" charset="-122"/>
                        </a:rPr>
                        <a:t>个人中心</a:t>
                      </a:r>
                      <a:endParaRPr lang="en-US" altLang="en-US" sz="11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708660">
                <a:tc>
                  <a:txBody>
                    <a:bodyPr/>
                    <a:p>
                      <a:pPr indent="0">
                        <a:buNone/>
                      </a:pPr>
                      <a:r>
                        <a:rPr lang="en-US" sz="1100" b="0">
                          <a:solidFill>
                            <a:srgbClr val="000000"/>
                          </a:solidFill>
                          <a:latin typeface="宋体" panose="02010600030101010101" pitchFamily="2" charset="-122"/>
                        </a:rPr>
                        <a:t>1247</a:t>
                      </a:r>
                      <a:endParaRPr lang="en-US" altLang="en-US" sz="11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p>
                      <a:pPr indent="0">
                        <a:buNone/>
                      </a:pPr>
                      <a:r>
                        <a:rPr lang="en-US" sz="1100" b="0">
                          <a:solidFill>
                            <a:srgbClr val="000000"/>
                          </a:solidFill>
                          <a:latin typeface="宋体" panose="02010600030101010101" pitchFamily="2" charset="-122"/>
                        </a:rPr>
                        <a:t>3.3 </a:t>
                      </a:r>
                      <a:r>
                        <a:rPr lang="zh-CN" sz="1100" b="0">
                          <a:solidFill>
                            <a:srgbClr val="000000"/>
                          </a:solidFill>
                          <a:ea typeface="宋体" panose="02010600030101010101" pitchFamily="2" charset="-122"/>
                        </a:rPr>
                        <a:t>APP端教师用户界面</a:t>
                      </a:r>
                      <a:endParaRPr lang="en-US" altLang="en-US" sz="11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449580">
                <a:tc>
                  <a:txBody>
                    <a:bodyPr/>
                    <a:p>
                      <a:pPr indent="0">
                        <a:buNone/>
                      </a:pPr>
                      <a:r>
                        <a:rPr lang="en-US" sz="1100" b="0">
                          <a:solidFill>
                            <a:srgbClr val="000000"/>
                          </a:solidFill>
                          <a:latin typeface="宋体" panose="02010600030101010101" pitchFamily="2" charset="-122"/>
                        </a:rPr>
                        <a:t>1248</a:t>
                      </a:r>
                      <a:endParaRPr lang="en-US" altLang="en-US" sz="11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p>
                      <a:pPr indent="0">
                        <a:buNone/>
                      </a:pPr>
                      <a:r>
                        <a:rPr lang="en-US" sz="1100" b="0">
                          <a:solidFill>
                            <a:srgbClr val="000000"/>
                          </a:solidFill>
                          <a:latin typeface="宋体" panose="02010600030101010101" pitchFamily="2" charset="-122"/>
                        </a:rPr>
                        <a:t>3.3.1 </a:t>
                      </a:r>
                      <a:r>
                        <a:rPr lang="zh-CN" sz="1100" b="0">
                          <a:solidFill>
                            <a:srgbClr val="000000"/>
                          </a:solidFill>
                          <a:ea typeface="宋体" panose="02010600030101010101" pitchFamily="2" charset="-122"/>
                        </a:rPr>
                        <a:t>个人中心</a:t>
                      </a:r>
                      <a:endParaRPr lang="en-US" altLang="en-US" sz="11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bl>
          </a:graphicData>
        </a:graphic>
      </p:graphicFrame>
      <p:graphicFrame>
        <p:nvGraphicFramePr>
          <p:cNvPr id="15" name="表格 14"/>
          <p:cNvGraphicFramePr/>
          <p:nvPr/>
        </p:nvGraphicFramePr>
        <p:xfrm>
          <a:off x="9491980" y="1240155"/>
          <a:ext cx="1888490" cy="1356360"/>
        </p:xfrm>
        <a:graphic>
          <a:graphicData uri="http://schemas.openxmlformats.org/drawingml/2006/table">
            <a:tbl>
              <a:tblPr firstRow="1" bandRow="1">
                <a:tableStyleId>{5C22544A-7EE6-4342-B048-85BDC9FD1C3A}</a:tableStyleId>
              </a:tblPr>
              <a:tblGrid>
                <a:gridCol w="427990"/>
                <a:gridCol w="1460500"/>
              </a:tblGrid>
              <a:tr h="594360">
                <a:tc>
                  <a:txBody>
                    <a:bodyPr/>
                    <a:p>
                      <a:pPr indent="0">
                        <a:buNone/>
                      </a:pPr>
                      <a:r>
                        <a:rPr lang="en-US" sz="1100" b="0">
                          <a:solidFill>
                            <a:srgbClr val="000000"/>
                          </a:solidFill>
                          <a:latin typeface="宋体" panose="02010600030101010101" pitchFamily="2" charset="-122"/>
                        </a:rPr>
                        <a:t>141</a:t>
                      </a:r>
                      <a:endParaRPr lang="en-US" altLang="en-US" sz="11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p>
                      <a:pPr indent="0">
                        <a:buNone/>
                      </a:pPr>
                      <a:r>
                        <a:rPr lang="zh-CN" sz="1100" b="0">
                          <a:solidFill>
                            <a:srgbClr val="000000"/>
                          </a:solidFill>
                          <a:ea typeface="宋体" panose="02010600030101010101" pitchFamily="2" charset="-122"/>
                        </a:rPr>
                        <a:t>浏览热门博主排行榜</a:t>
                      </a:r>
                      <a:endParaRPr lang="zh-CN" sz="1100" b="0">
                        <a:solidFill>
                          <a:srgbClr val="000000"/>
                        </a:solidFill>
                        <a:ea typeface="宋体" panose="02010600030101010101" pitchFamily="2" charset="-122"/>
                      </a:endParaRPr>
                    </a:p>
                    <a:p>
                      <a:pPr indent="0">
                        <a:buNone/>
                      </a:pPr>
                      <a:r>
                        <a:rPr lang="zh-CN" sz="1100" b="0">
                          <a:solidFill>
                            <a:srgbClr val="000000"/>
                          </a:solidFill>
                          <a:ea typeface="宋体" panose="02010600030101010101" pitchFamily="2" charset="-122"/>
                        </a:rPr>
                        <a:t>社区板块有发表文章的热门博主排行榜</a:t>
                      </a:r>
                      <a:endParaRPr lang="en-US" altLang="en-US" sz="11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762000">
                <a:tc>
                  <a:txBody>
                    <a:bodyPr/>
                    <a:p>
                      <a:pPr indent="0">
                        <a:buNone/>
                      </a:pPr>
                      <a:r>
                        <a:rPr lang="en-US" sz="1100" b="0">
                          <a:solidFill>
                            <a:srgbClr val="000000"/>
                          </a:solidFill>
                          <a:latin typeface="宋体" panose="02010600030101010101" pitchFamily="2" charset="-122"/>
                        </a:rPr>
                        <a:t>142</a:t>
                      </a:r>
                      <a:endParaRPr lang="en-US" altLang="en-US" sz="11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solidFill>
                      <a:srgbClr val="FFFF00"/>
                    </a:solidFill>
                  </a:tcPr>
                </a:tc>
                <a:tc>
                  <a:txBody>
                    <a:bodyPr/>
                    <a:p>
                      <a:pPr indent="0">
                        <a:buNone/>
                      </a:pPr>
                      <a:r>
                        <a:rPr lang="zh-CN" sz="1100" b="0">
                          <a:solidFill>
                            <a:srgbClr val="000000"/>
                          </a:solidFill>
                          <a:ea typeface="宋体" panose="02010600030101010101" pitchFamily="2" charset="-122"/>
                        </a:rPr>
                        <a:t>查看博主个人主页</a:t>
                      </a:r>
                      <a:endParaRPr lang="zh-CN" sz="1100" b="0">
                        <a:solidFill>
                          <a:srgbClr val="000000"/>
                        </a:solidFill>
                        <a:ea typeface="宋体" panose="02010600030101010101" pitchFamily="2" charset="-122"/>
                      </a:endParaRPr>
                    </a:p>
                    <a:p>
                      <a:pPr indent="0">
                        <a:buNone/>
                      </a:pPr>
                      <a:r>
                        <a:rPr lang="zh-CN" sz="1100" b="0">
                          <a:solidFill>
                            <a:srgbClr val="000000"/>
                          </a:solidFill>
                          <a:ea typeface="宋体" panose="02010600030101010101" pitchFamily="2" charset="-122"/>
                        </a:rPr>
                        <a:t>点击排行榜上的博主可以进入Ta的个人主页</a:t>
                      </a:r>
                      <a:endParaRPr lang="en-US" altLang="en-US" sz="1100" b="0">
                        <a:solidFill>
                          <a:srgbClr val="000000"/>
                        </a:solidFill>
                        <a:latin typeface="宋体" panose="02010600030101010101" pitchFamily="2" charset="-122"/>
                      </a:endParaRPr>
                    </a:p>
                  </a:txBody>
                  <a:tcPr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advClick="0" advTm="0">
    <p:wip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14</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文本框 3"/>
          <p:cNvSpPr txBox="1"/>
          <p:nvPr/>
        </p:nvSpPr>
        <p:spPr>
          <a:xfrm>
            <a:off x="2236548" y="136356"/>
            <a:ext cx="6052718" cy="501650"/>
          </a:xfrm>
          <a:prstGeom prst="rect">
            <a:avLst/>
          </a:prstGeom>
          <a:noFill/>
        </p:spPr>
        <p:txBody>
          <a:bodyPr wrap="square" rtlCol="0">
            <a:spAutoFit/>
          </a:bodyPr>
          <a:lstStyle/>
          <a:p>
            <a:pPr marR="0" indent="0" defTabSz="1088390" fontAlgn="auto">
              <a:lnSpc>
                <a:spcPct val="100000"/>
              </a:lnSpc>
              <a:spcBef>
                <a:spcPts val="0"/>
              </a:spcBef>
              <a:spcAft>
                <a:spcPts val="0"/>
              </a:spcAft>
              <a:buClrTx/>
              <a:buSzTx/>
              <a:buFontTx/>
              <a:buNone/>
              <a:defRPr/>
            </a:pPr>
            <a:endParaRPr kumimoji="0" lang="zh-CN" altLang="en-US" sz="2665" b="0" i="0" kern="1200" cap="none" spc="0" normalizeH="0" baseline="0" noProof="0" dirty="0">
              <a:solidFill>
                <a:srgbClr val="183A5D"/>
              </a:solidFill>
              <a:latin typeface="微软雅黑" panose="020B0503020204020204" pitchFamily="34" charset="-122"/>
              <a:ea typeface="微软雅黑" panose="020B0503020204020204" pitchFamily="34" charset="-122"/>
              <a:cs typeface="+mn-cs"/>
            </a:endParaRPr>
          </a:p>
        </p:txBody>
      </p:sp>
      <p:sp>
        <p:nvSpPr>
          <p:cNvPr id="6" name="文本框 5"/>
          <p:cNvSpPr txBox="1"/>
          <p:nvPr/>
        </p:nvSpPr>
        <p:spPr>
          <a:xfrm>
            <a:off x="2236548" y="159851"/>
            <a:ext cx="6052718" cy="501650"/>
          </a:xfrm>
          <a:prstGeom prst="rect">
            <a:avLst/>
          </a:prstGeom>
          <a:noFill/>
        </p:spPr>
        <p:txBody>
          <a:bodyPr wrap="square" rtlCol="0">
            <a:spAutoFit/>
          </a:bodyPr>
          <a:lstStyle/>
          <a:p>
            <a:pPr marR="0" indent="0" defTabSz="1088390" fontAlgn="auto">
              <a:lnSpc>
                <a:spcPct val="100000"/>
              </a:lnSpc>
              <a:spcBef>
                <a:spcPts val="0"/>
              </a:spcBef>
              <a:spcAft>
                <a:spcPts val="0"/>
              </a:spcAft>
              <a:buClrTx/>
              <a:buSzTx/>
              <a:buFontTx/>
              <a:buNone/>
              <a:defRPr/>
            </a:pPr>
            <a:r>
              <a:rPr kumimoji="0" lang="zh-CN" altLang="en-US" sz="2665" b="0" i="0" kern="1200" cap="none" spc="0" normalizeH="0" baseline="0" noProof="0" dirty="0">
                <a:solidFill>
                  <a:srgbClr val="183A5D"/>
                </a:solidFill>
                <a:latin typeface="微软雅黑" panose="020B0503020204020204" pitchFamily="34" charset="-122"/>
                <a:ea typeface="微软雅黑" panose="020B0503020204020204" pitchFamily="34" charset="-122"/>
                <a:cs typeface="+mn-cs"/>
              </a:rPr>
              <a:t>需求变更影响</a:t>
            </a:r>
            <a:endParaRPr kumimoji="0" lang="zh-CN" altLang="en-US" sz="2665" b="0" i="0" kern="1200" cap="none" spc="0" normalizeH="0" baseline="0" noProof="0" dirty="0">
              <a:solidFill>
                <a:srgbClr val="183A5D"/>
              </a:solidFill>
              <a:latin typeface="微软雅黑" panose="020B0503020204020204" pitchFamily="34" charset="-122"/>
              <a:ea typeface="微软雅黑" panose="020B0503020204020204" pitchFamily="34" charset="-122"/>
              <a:cs typeface="+mn-cs"/>
            </a:endParaRPr>
          </a:p>
        </p:txBody>
      </p:sp>
      <p:sp>
        <p:nvSpPr>
          <p:cNvPr id="13" name="文本框 7"/>
          <p:cNvSpPr txBox="1"/>
          <p:nvPr/>
        </p:nvSpPr>
        <p:spPr>
          <a:xfrm>
            <a:off x="334566" y="1309225"/>
            <a:ext cx="2088232" cy="415498"/>
          </a:xfrm>
          <a:prstGeom prst="rect">
            <a:avLst/>
          </a:prstGeom>
          <a:noFill/>
        </p:spPr>
        <p:txBody>
          <a:bodyPr wrap="square" rtlCol="0">
            <a:spAutoFit/>
          </a:bodyPr>
          <a:lstStyle/>
          <a:p>
            <a:pPr marR="0" indent="0" defTabSz="1088390" fontAlgn="auto">
              <a:lnSpc>
                <a:spcPct val="100000"/>
              </a:lnSpc>
              <a:spcBef>
                <a:spcPts val="0"/>
              </a:spcBef>
              <a:spcAft>
                <a:spcPts val="0"/>
              </a:spcAft>
              <a:buClrTx/>
              <a:buSzTx/>
              <a:buFontTx/>
              <a:buNone/>
              <a:defRPr/>
            </a:pPr>
            <a:r>
              <a:rPr lang="zh-CN" altLang="en-US" dirty="0" smtClean="0">
                <a:solidFill>
                  <a:prstClr val="white"/>
                </a:solidFill>
                <a:latin typeface="Calibri" panose="020F0502020204030204"/>
                <a:ea typeface="宋体" panose="02010600030101010101" pitchFamily="2" charset="-122"/>
              </a:rPr>
              <a:t>项目基本信息</a:t>
            </a:r>
            <a:endParaRPr kumimoji="0" lang="zh-CN" altLang="en-US" b="0" i="0" kern="1200" cap="none" spc="0" normalizeH="0" baseline="0" noProof="0" dirty="0">
              <a:solidFill>
                <a:prstClr val="white"/>
              </a:solidFill>
              <a:latin typeface="Calibri" panose="020F0502020204030204"/>
              <a:ea typeface="宋体" panose="02010600030101010101" pitchFamily="2" charset="-122"/>
              <a:cs typeface="+mn-cs"/>
            </a:endParaRPr>
          </a:p>
        </p:txBody>
      </p:sp>
      <p:cxnSp>
        <p:nvCxnSpPr>
          <p:cNvPr id="12" name="直接箭头连接符 11"/>
          <p:cNvCxnSpPr/>
          <p:nvPr/>
        </p:nvCxnSpPr>
        <p:spPr>
          <a:xfrm>
            <a:off x="9633585" y="-364490"/>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1"/>
          <a:stretch>
            <a:fillRect/>
          </a:stretch>
        </p:blipFill>
        <p:spPr>
          <a:xfrm>
            <a:off x="1437005" y="2055495"/>
            <a:ext cx="9568815" cy="2350135"/>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270" y="-59055"/>
            <a:ext cx="12192000" cy="1125538"/>
          </a:xfrm>
          <a:prstGeom prst="rect">
            <a:avLst/>
          </a:prstGeom>
          <a:solidFill>
            <a:srgbClr val="38B1B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AutoShape 3"/>
          <p:cNvSpPr>
            <a:spLocks noChangeArrowheads="1"/>
          </p:cNvSpPr>
          <p:nvPr/>
        </p:nvSpPr>
        <p:spPr bwMode="auto">
          <a:xfrm>
            <a:off x="910630" y="2061642"/>
            <a:ext cx="10422260" cy="4176464"/>
          </a:xfrm>
          <a:prstGeom prst="rect">
            <a:avLst/>
          </a:prstGeom>
          <a:solidFill>
            <a:schemeClr val="accent1"/>
          </a:solidFill>
          <a:ln w="12700" cmpd="sng">
            <a:no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AutoShape 3"/>
          <p:cNvSpPr>
            <a:spLocks noChangeArrowheads="1"/>
          </p:cNvSpPr>
          <p:nvPr/>
        </p:nvSpPr>
        <p:spPr bwMode="auto">
          <a:xfrm>
            <a:off x="1056063" y="1845618"/>
            <a:ext cx="10132018" cy="4248471"/>
          </a:xfrm>
          <a:prstGeom prst="rect">
            <a:avLst/>
          </a:prstGeom>
          <a:solidFill>
            <a:schemeClr val="bg1">
              <a:lumMod val="85000"/>
            </a:schemeClr>
          </a:solidFill>
          <a:ln w="12700" cmpd="sng">
            <a:no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5400" dirty="0" smtClean="0">
                <a:solidFill>
                  <a:srgbClr val="0885DA"/>
                </a:solidFill>
                <a:ea typeface="微软雅黑" panose="020B0503020204020204" pitchFamily="34" charset="-122"/>
              </a:rPr>
              <a:t>后续</a:t>
            </a:r>
            <a:endParaRPr lang="zh-CN" altLang="en-US" sz="5400" dirty="0">
              <a:solidFill>
                <a:srgbClr val="0885DA"/>
              </a:solidFill>
              <a:ea typeface="微软雅黑" panose="020B0503020204020204" pitchFamily="34" charset="-122"/>
            </a:endParaRPr>
          </a:p>
        </p:txBody>
      </p:sp>
    </p:spTree>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slide(fromTop)">
                                      <p:cBhvr>
                                        <p:cTn id="12" dur="500"/>
                                        <p:tgtEl>
                                          <p:spTgt spid="1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slide(fromBottom)">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16" grpId="0" bldLvl="0" animBg="1" autoUpdateAnimBg="0"/>
      <p:bldP spid="17" grpId="0" bldLvl="0" animBg="1"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后期文档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622598" y="2205658"/>
            <a:ext cx="5832648" cy="2672717"/>
          </a:xfrm>
          <a:prstGeom prst="rect">
            <a:avLst/>
          </a:prstGeom>
        </p:spPr>
      </p:pic>
      <p:sp>
        <p:nvSpPr>
          <p:cNvPr id="5" name="文本框 4"/>
          <p:cNvSpPr txBox="1"/>
          <p:nvPr/>
        </p:nvSpPr>
        <p:spPr>
          <a:xfrm>
            <a:off x="7679382" y="3341961"/>
            <a:ext cx="1723549" cy="400110"/>
          </a:xfrm>
          <a:prstGeom prst="rect">
            <a:avLst/>
          </a:prstGeom>
          <a:noFill/>
        </p:spPr>
        <p:txBody>
          <a:bodyPr wrap="non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详见相关文档</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后期</a:t>
            </a:r>
            <a:r>
              <a:rPr lang="zh-CN" altLang="en-US" sz="2665" dirty="0" smtClean="0">
                <a:solidFill>
                  <a:srgbClr val="183A5D"/>
                </a:solidFill>
                <a:latin typeface="微软雅黑" panose="020B0503020204020204" pitchFamily="34" charset="-122"/>
                <a:ea typeface="微软雅黑" panose="020B0503020204020204" pitchFamily="34" charset="-122"/>
              </a:rPr>
              <a:t>工作</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350790" y="2493690"/>
            <a:ext cx="8280920" cy="1732782"/>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编写</a:t>
            </a:r>
            <a:r>
              <a:rPr lang="zh-CN" altLang="en-US" sz="2665" dirty="0" smtClean="0">
                <a:solidFill>
                  <a:srgbClr val="183A5D"/>
                </a:solidFill>
                <a:latin typeface="微软雅黑" panose="020B0503020204020204" pitchFamily="34" charset="-122"/>
                <a:ea typeface="微软雅黑" panose="020B0503020204020204" pitchFamily="34" charset="-122"/>
              </a:rPr>
              <a:t>了概要设计说明</a:t>
            </a:r>
            <a:endParaRPr lang="en-US" altLang="zh-CN" sz="2665" dirty="0" smtClean="0">
              <a:solidFill>
                <a:srgbClr val="183A5D"/>
              </a:solidFill>
              <a:latin typeface="微软雅黑" panose="020B0503020204020204" pitchFamily="34" charset="-122"/>
              <a:ea typeface="微软雅黑" panose="020B0503020204020204" pitchFamily="34" charset="-122"/>
            </a:endParaRPr>
          </a:p>
          <a:p>
            <a:endParaRPr lang="en-US" altLang="zh-CN" sz="2665" dirty="0" smtClean="0">
              <a:solidFill>
                <a:srgbClr val="183A5D"/>
              </a:solidFill>
              <a:latin typeface="微软雅黑" panose="020B0503020204020204" pitchFamily="34" charset="-122"/>
              <a:ea typeface="微软雅黑" panose="020B0503020204020204" pitchFamily="34" charset="-122"/>
            </a:endParaRPr>
          </a:p>
          <a:p>
            <a:r>
              <a:rPr lang="zh-CN" altLang="en-US" sz="2665" dirty="0" smtClean="0">
                <a:solidFill>
                  <a:srgbClr val="183A5D"/>
                </a:solidFill>
                <a:latin typeface="微软雅黑" panose="020B0503020204020204" pitchFamily="34" charset="-122"/>
                <a:ea typeface="微软雅黑" panose="020B0503020204020204" pitchFamily="34" charset="-122"/>
              </a:rPr>
              <a:t>因为</a:t>
            </a:r>
            <a:r>
              <a:rPr lang="zh-CN" altLang="en-US" sz="2665" dirty="0">
                <a:solidFill>
                  <a:srgbClr val="183A5D"/>
                </a:solidFill>
                <a:latin typeface="微软雅黑" panose="020B0503020204020204" pitchFamily="34" charset="-122"/>
                <a:ea typeface="微软雅黑" panose="020B0503020204020204" pitchFamily="34" charset="-122"/>
              </a:rPr>
              <a:t>本学期课程不涉及到代码实现和系统部署，所以</a:t>
            </a:r>
            <a:r>
              <a:rPr lang="zh-CN" altLang="en-US" sz="2665" dirty="0" smtClean="0">
                <a:solidFill>
                  <a:srgbClr val="183A5D"/>
                </a:solidFill>
                <a:latin typeface="微软雅黑" panose="020B0503020204020204" pitchFamily="34" charset="-122"/>
                <a:ea typeface="微软雅黑" panose="020B0503020204020204" pitchFamily="34" charset="-122"/>
              </a:rPr>
              <a:t>未</a:t>
            </a:r>
            <a:r>
              <a:rPr lang="zh-CN" altLang="en-US" sz="2665" dirty="0">
                <a:solidFill>
                  <a:srgbClr val="183A5D"/>
                </a:solidFill>
                <a:latin typeface="微软雅黑" panose="020B0503020204020204" pitchFamily="34" charset="-122"/>
                <a:ea typeface="微软雅黑" panose="020B0503020204020204" pitchFamily="34" charset="-122"/>
              </a:rPr>
              <a:t>进行</a:t>
            </a:r>
            <a:r>
              <a:rPr lang="zh-CN" altLang="en-US" sz="2665" dirty="0" smtClean="0">
                <a:solidFill>
                  <a:srgbClr val="183A5D"/>
                </a:solidFill>
                <a:latin typeface="微软雅黑" panose="020B0503020204020204" pitchFamily="34" charset="-122"/>
                <a:ea typeface="微软雅黑" panose="020B0503020204020204" pitchFamily="34" charset="-122"/>
              </a:rPr>
              <a:t>编写代码的工作</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Team Building</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1101710" y="1259136"/>
            <a:ext cx="2462530" cy="4378325"/>
          </a:xfrm>
          <a:prstGeom prst="rect">
            <a:avLst/>
          </a:prstGeom>
        </p:spPr>
      </p:pic>
      <p:pic>
        <p:nvPicPr>
          <p:cNvPr id="7" name="图片 6"/>
          <p:cNvPicPr>
            <a:picLocks noChangeAspect="1"/>
          </p:cNvPicPr>
          <p:nvPr/>
        </p:nvPicPr>
        <p:blipFill>
          <a:blip r:embed="rId2"/>
          <a:stretch>
            <a:fillRect/>
          </a:stretch>
        </p:blipFill>
        <p:spPr>
          <a:xfrm>
            <a:off x="8481045" y="1443286"/>
            <a:ext cx="3009900" cy="3009900"/>
          </a:xfrm>
          <a:prstGeom prst="rect">
            <a:avLst/>
          </a:prstGeom>
        </p:spPr>
      </p:pic>
      <p:pic>
        <p:nvPicPr>
          <p:cNvPr id="8" name="图片 7"/>
          <p:cNvPicPr>
            <a:picLocks noChangeAspect="1"/>
          </p:cNvPicPr>
          <p:nvPr/>
        </p:nvPicPr>
        <p:blipFill>
          <a:blip r:embed="rId3"/>
          <a:stretch>
            <a:fillRect/>
          </a:stretch>
        </p:blipFill>
        <p:spPr>
          <a:xfrm>
            <a:off x="4871070" y="1557586"/>
            <a:ext cx="2780665" cy="2780665"/>
          </a:xfrm>
          <a:prstGeom prst="rect">
            <a:avLst/>
          </a:prstGeom>
        </p:spPr>
      </p:pic>
      <p:sp>
        <p:nvSpPr>
          <p:cNvPr id="12" name="文本框 11"/>
          <p:cNvSpPr txBox="1"/>
          <p:nvPr/>
        </p:nvSpPr>
        <p:spPr>
          <a:xfrm>
            <a:off x="4515470" y="4721156"/>
            <a:ext cx="7124352" cy="830997"/>
          </a:xfrm>
          <a:prstGeom prst="rect">
            <a:avLst/>
          </a:prstGeom>
          <a:noFill/>
        </p:spPr>
        <p:txBody>
          <a:bodyPr wrap="square" rtlCol="0">
            <a:spAutoFit/>
          </a:bodyPr>
          <a:lstStyle/>
          <a:p>
            <a:r>
              <a:rPr lang="zh-CN" altLang="en-US" sz="2400" dirty="0">
                <a:solidFill>
                  <a:srgbClr val="FF0000"/>
                </a:solidFill>
                <a:effectLst>
                  <a:outerShdw blurRad="38100" dist="25400" dir="5400000" algn="ctr" rotWithShape="0">
                    <a:srgbClr val="6E747A">
                      <a:alpha val="43000"/>
                    </a:srgbClr>
                  </a:outerShdw>
                </a:effectLst>
              </a:rPr>
              <a:t>本次</a:t>
            </a:r>
            <a:r>
              <a:rPr lang="en-US" altLang="zh-CN" sz="2400" dirty="0">
                <a:solidFill>
                  <a:srgbClr val="FF0000"/>
                </a:solidFill>
                <a:effectLst>
                  <a:outerShdw blurRad="38100" dist="25400" dir="5400000" algn="ctr" rotWithShape="0">
                    <a:srgbClr val="6E747A">
                      <a:alpha val="43000"/>
                    </a:srgbClr>
                  </a:outerShdw>
                </a:effectLst>
              </a:rPr>
              <a:t>TEAMBUIDING</a:t>
            </a:r>
            <a:r>
              <a:rPr lang="zh-CN" altLang="en-US" sz="2400" dirty="0">
                <a:solidFill>
                  <a:srgbClr val="FF0000"/>
                </a:solidFill>
                <a:effectLst>
                  <a:outerShdw blurRad="38100" dist="25400" dir="5400000" algn="ctr" rotWithShape="0">
                    <a:srgbClr val="6E747A">
                      <a:alpha val="43000"/>
                    </a:srgbClr>
                  </a:outerShdw>
                </a:effectLst>
              </a:rPr>
              <a:t>的目的是为了帮助小组成员补充能量，应对接下来的魔鬼式疯狂通宵</a:t>
            </a:r>
            <a:endParaRPr lang="zh-CN" altLang="en-US" sz="2400" dirty="0">
              <a:solidFill>
                <a:srgbClr val="FF0000"/>
              </a:solidFill>
              <a:effectLst>
                <a:outerShdw blurRad="38100" dist="25400" dir="5400000" algn="ctr" rotWithShape="0">
                  <a:srgbClr val="6E747A">
                    <a:alpha val="43000"/>
                  </a:srgbClr>
                </a:outerShdw>
              </a:effectLst>
            </a:endParaRPr>
          </a:p>
        </p:txBody>
      </p:sp>
    </p:spTree>
  </p:cSld>
  <p:clrMapOvr>
    <a:masterClrMapping/>
  </p:clrMapOvr>
  <p:transition spd="slow" advClick="0" advTm="0">
    <p:wip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总结</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62558" y="700898"/>
            <a:ext cx="1872208" cy="502445"/>
          </a:xfrm>
          <a:prstGeom prst="rect">
            <a:avLst/>
          </a:prstGeom>
          <a:noFill/>
        </p:spPr>
        <p:txBody>
          <a:bodyPr wrap="square" rtlCol="0">
            <a:spAutoFit/>
          </a:bodyPr>
          <a:lstStyle/>
          <a:p>
            <a:r>
              <a:rPr lang="zh-CN" altLang="en-US" sz="2665" dirty="0" smtClean="0">
                <a:solidFill>
                  <a:srgbClr val="002060"/>
                </a:solidFill>
                <a:latin typeface="微软雅黑" panose="020B0503020204020204" pitchFamily="34" charset="-122"/>
                <a:ea typeface="微软雅黑" panose="020B0503020204020204" pitchFamily="34" charset="-122"/>
              </a:rPr>
              <a:t>项目总结</a:t>
            </a:r>
            <a:endParaRPr lang="zh-CN" altLang="en-US" sz="2665" dirty="0">
              <a:solidFill>
                <a:srgbClr val="00206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06574" y="1485578"/>
            <a:ext cx="5367516" cy="5210850"/>
          </a:xfrm>
          <a:prstGeom prst="rect">
            <a:avLst/>
          </a:prstGeom>
        </p:spPr>
      </p:pic>
      <p:pic>
        <p:nvPicPr>
          <p:cNvPr id="3" name="图片 2"/>
          <p:cNvPicPr>
            <a:picLocks noChangeAspect="1"/>
          </p:cNvPicPr>
          <p:nvPr/>
        </p:nvPicPr>
        <p:blipFill>
          <a:blip r:embed="rId2"/>
          <a:stretch>
            <a:fillRect/>
          </a:stretch>
        </p:blipFill>
        <p:spPr>
          <a:xfrm>
            <a:off x="5774090" y="1865853"/>
            <a:ext cx="6082060" cy="4830575"/>
          </a:xfrm>
          <a:prstGeom prst="rect">
            <a:avLst/>
          </a:prstGeom>
        </p:spPr>
      </p:pic>
    </p:spTree>
  </p:cSld>
  <p:clrMapOvr>
    <a:masterClrMapping/>
  </p:clrMapOvr>
  <p:transition spd="slow" advClick="0" advTm="0">
    <p:wipe/>
  </p:transition>
  <p:timing>
    <p:tnLst>
      <p:par>
        <p:cTn id="1" dur="indefinite" restart="never" nodeType="tmRoot"/>
      </p:par>
    </p:tnLst>
  </p:timing>
</p:sld>
</file>

<file path=ppt/theme/theme1.xml><?xml version="1.0" encoding="utf-8"?>
<a:theme xmlns:a="http://schemas.openxmlformats.org/drawingml/2006/main" name="Office 主题">
  <a:themeElements>
    <a:clrScheme name="自定义 81">
      <a:dk1>
        <a:sysClr val="windowText" lastClr="000000"/>
      </a:dk1>
      <a:lt1>
        <a:sysClr val="window" lastClr="FFFFFF"/>
      </a:lt1>
      <a:dk2>
        <a:srgbClr val="666666"/>
      </a:dk2>
      <a:lt2>
        <a:srgbClr val="D2D2D2"/>
      </a:lt2>
      <a:accent1>
        <a:srgbClr val="EF7768"/>
      </a:accent1>
      <a:accent2>
        <a:srgbClr val="C7C7C7"/>
      </a:accent2>
      <a:accent3>
        <a:srgbClr val="38B1BF"/>
      </a:accent3>
      <a:accent4>
        <a:srgbClr val="FF9933"/>
      </a:accent4>
      <a:accent5>
        <a:srgbClr val="7F7F7F"/>
      </a:accent5>
      <a:accent6>
        <a:srgbClr val="878787"/>
      </a:accent6>
      <a:hlink>
        <a:srgbClr val="006387"/>
      </a:hlink>
      <a:folHlink>
        <a:srgbClr val="8B8B8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7088</Words>
  <Application>WPS 演示</Application>
  <PresentationFormat>自定义</PresentationFormat>
  <Paragraphs>1766</Paragraphs>
  <Slides>104</Slides>
  <Notes>76</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104</vt:i4>
      </vt:variant>
    </vt:vector>
  </HeadingPairs>
  <TitlesOfParts>
    <vt:vector size="122" baseType="lpstr">
      <vt:lpstr>Arial</vt:lpstr>
      <vt:lpstr>宋体</vt:lpstr>
      <vt:lpstr>Wingdings</vt:lpstr>
      <vt:lpstr>微软雅黑</vt:lpstr>
      <vt:lpstr>Tahoma</vt:lpstr>
      <vt:lpstr>Eras Bold ITC</vt:lpstr>
      <vt:lpstr>+中文标题</vt:lpstr>
      <vt:lpstr>Arial Unicode MS</vt:lpstr>
      <vt:lpstr>Times New Roman</vt:lpstr>
      <vt:lpstr>Calibri</vt:lpstr>
      <vt:lpstr>RomanS</vt:lpstr>
      <vt:lpstr>Arial Unicode MS</vt:lpstr>
      <vt:lpstr>Kozuka Gothic Pro H</vt:lpstr>
      <vt:lpstr>Calibri</vt:lpstr>
      <vt:lpstr>Times New Roman</vt:lpstr>
      <vt:lpstr>Cambria</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哎呀小小草</dc:title>
  <dc:creator>哎呀小小草</dc:creator>
  <cp:keywords>https:/800sucai.taobao.com</cp:keywords>
  <dc:description>https://800sucai.taobao.com</dc:description>
  <dc:subject>哎呀小小草</dc:subject>
  <cp:category>https://800sucai.taobao.com</cp:category>
  <cp:lastModifiedBy>渡</cp:lastModifiedBy>
  <cp:revision>531</cp:revision>
  <dcterms:created xsi:type="dcterms:W3CDTF">2015-04-23T03:04:00Z</dcterms:created>
  <dcterms:modified xsi:type="dcterms:W3CDTF">2019-01-16T01:35:27Z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y fmtid="{D5CDD505-2E9C-101B-9397-08002B2CF9AE}" pid="3" name="KSORubyTemplateID">
    <vt:lpwstr>13</vt:lpwstr>
  </property>
</Properties>
</file>